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78" r:id="rId2"/>
    <p:sldId id="288" r:id="rId3"/>
    <p:sldId id="295" r:id="rId4"/>
    <p:sldId id="302" r:id="rId5"/>
    <p:sldId id="296" r:id="rId6"/>
    <p:sldId id="297" r:id="rId7"/>
    <p:sldId id="298" r:id="rId8"/>
    <p:sldId id="299" r:id="rId9"/>
    <p:sldId id="300" r:id="rId10"/>
    <p:sldId id="280" r:id="rId11"/>
    <p:sldId id="301" r:id="rId12"/>
    <p:sldId id="289" r:id="rId13"/>
    <p:sldId id="327" r:id="rId14"/>
    <p:sldId id="287" r:id="rId15"/>
    <p:sldId id="325" r:id="rId16"/>
    <p:sldId id="326" r:id="rId17"/>
    <p:sldId id="315" r:id="rId18"/>
    <p:sldId id="262" r:id="rId19"/>
    <p:sldId id="267" r:id="rId20"/>
    <p:sldId id="314" r:id="rId21"/>
    <p:sldId id="324" r:id="rId22"/>
    <p:sldId id="270" r:id="rId23"/>
    <p:sldId id="261" r:id="rId24"/>
    <p:sldId id="266" r:id="rId25"/>
    <p:sldId id="269" r:id="rId26"/>
    <p:sldId id="263" r:id="rId27"/>
    <p:sldId id="260" r:id="rId28"/>
    <p:sldId id="265" r:id="rId29"/>
    <p:sldId id="279" r:id="rId30"/>
    <p:sldId id="304" r:id="rId31"/>
    <p:sldId id="268" r:id="rId32"/>
    <p:sldId id="281" r:id="rId33"/>
    <p:sldId id="329" r:id="rId34"/>
    <p:sldId id="305" r:id="rId35"/>
    <p:sldId id="308" r:id="rId36"/>
    <p:sldId id="307" r:id="rId37"/>
    <p:sldId id="313" r:id="rId38"/>
    <p:sldId id="309" r:id="rId39"/>
    <p:sldId id="264" r:id="rId40"/>
    <p:sldId id="321" r:id="rId41"/>
    <p:sldId id="306" r:id="rId42"/>
    <p:sldId id="330" r:id="rId43"/>
    <p:sldId id="323" r:id="rId44"/>
    <p:sldId id="311" r:id="rId45"/>
    <p:sldId id="310" r:id="rId46"/>
    <p:sldId id="331" r:id="rId47"/>
    <p:sldId id="285" r:id="rId48"/>
    <p:sldId id="283" r:id="rId49"/>
    <p:sldId id="322" r:id="rId50"/>
    <p:sldId id="318" r:id="rId51"/>
    <p:sldId id="316" r:id="rId52"/>
    <p:sldId id="317" r:id="rId53"/>
    <p:sldId id="32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12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image" Target="../media/image107.jpeg"/><Relationship Id="rId2" Type="http://schemas.openxmlformats.org/officeDocument/2006/relationships/image" Target="../media/image10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image" Target="../media/image107.jpeg"/><Relationship Id="rId2" Type="http://schemas.openxmlformats.org/officeDocument/2006/relationships/image" Target="../media/image10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A85C9F-FCD6-4993-9528-4311BF84B060}" type="doc">
      <dgm:prSet loTypeId="urn:microsoft.com/office/officeart/2008/layout/AscendingPictureAccentProcess" loCatId="process" qsTypeId="urn:microsoft.com/office/officeart/2005/8/quickstyle/simple4" qsCatId="simple" csTypeId="urn:microsoft.com/office/officeart/2005/8/colors/accent1_2" csCatId="accent1" phldr="1"/>
      <dgm:spPr/>
      <dgm:t>
        <a:bodyPr/>
        <a:lstStyle/>
        <a:p>
          <a:endParaRPr lang="en-US"/>
        </a:p>
      </dgm:t>
    </dgm:pt>
    <dgm:pt modelId="{AB1508C4-962A-456C-9EFB-7744E7A6850E}">
      <dgm:prSet phldrT="[Text]" custT="1"/>
      <dgm:spPr/>
      <dgm:t>
        <a:bodyPr/>
        <a:lstStyle/>
        <a:p>
          <a:r>
            <a:rPr lang="lv-LV" sz="1600" dirty="0" err="1"/>
            <a:t>Thermoblock</a:t>
          </a:r>
          <a:r>
            <a:rPr lang="lv-LV" sz="1600" dirty="0"/>
            <a:t> </a:t>
          </a:r>
          <a:r>
            <a:rPr lang="lv-LV" sz="1600" dirty="0" err="1"/>
            <a:t>wall</a:t>
          </a:r>
          <a:r>
            <a:rPr lang="lv-LV" sz="1600" dirty="0"/>
            <a:t> </a:t>
          </a:r>
          <a:r>
            <a:rPr lang="lv-LV" sz="1600" dirty="0" err="1"/>
            <a:t>system</a:t>
          </a:r>
          <a:endParaRPr lang="en-US" sz="1600" dirty="0"/>
        </a:p>
      </dgm:t>
    </dgm:pt>
    <dgm:pt modelId="{2228883B-4DCC-4D74-AFD0-B6D0AFC41D97}" type="parTrans" cxnId="{9D92BF6C-C70E-4372-9CE8-102B09C068E5}">
      <dgm:prSet/>
      <dgm:spPr/>
      <dgm:t>
        <a:bodyPr/>
        <a:lstStyle/>
        <a:p>
          <a:endParaRPr lang="en-US"/>
        </a:p>
      </dgm:t>
    </dgm:pt>
    <dgm:pt modelId="{0DD5DE82-B95D-4528-A702-A258F5E2C4C0}" type="sibTrans" cxnId="{9D92BF6C-C70E-4372-9CE8-102B09C068E5}">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extLst>
        <a:ext uri="{E40237B7-FDA0-4F09-8148-C483321AD2D9}">
          <dgm14:cNvPr xmlns:dgm14="http://schemas.microsoft.com/office/drawing/2010/diagram" id="0" name="" descr="Closeup of hand holding pencil and sketching" title="Sample Picture"/>
        </a:ext>
      </dgm:extLst>
    </dgm:pt>
    <dgm:pt modelId="{C439EFA3-ACE9-4C38-B298-4238E6E66A25}">
      <dgm:prSet phldrT="[Text]" custT="1"/>
      <dgm:spPr/>
      <dgm:t>
        <a:bodyPr/>
        <a:lstStyle/>
        <a:p>
          <a:r>
            <a:rPr lang="lv-LV" sz="1800" dirty="0" err="1"/>
            <a:t>Insect</a:t>
          </a:r>
          <a:r>
            <a:rPr lang="lv-LV" sz="1800" dirty="0"/>
            <a:t> </a:t>
          </a:r>
          <a:r>
            <a:rPr lang="lv-LV" sz="1800" dirty="0" err="1"/>
            <a:t>screens</a:t>
          </a:r>
          <a:endParaRPr lang="en-US" sz="1800" dirty="0"/>
        </a:p>
      </dgm:t>
    </dgm:pt>
    <dgm:pt modelId="{B2A4E454-63C8-4F5E-9A0E-B5946C12C4D5}" type="parTrans" cxnId="{E5C3E95D-1AA4-4834-866B-0747BAC89A42}">
      <dgm:prSet/>
      <dgm:spPr/>
      <dgm:t>
        <a:bodyPr/>
        <a:lstStyle/>
        <a:p>
          <a:endParaRPr lang="en-US"/>
        </a:p>
      </dgm:t>
    </dgm:pt>
    <dgm:pt modelId="{4ED2BF27-E356-4271-BA0C-541D11CE4E57}" type="sibTrans" cxnId="{E5C3E95D-1AA4-4834-866B-0747BAC89A42}">
      <dgm:prSet/>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extLst>
        <a:ext uri="{E40237B7-FDA0-4F09-8148-C483321AD2D9}">
          <dgm14:cNvPr xmlns:dgm14="http://schemas.microsoft.com/office/drawing/2010/diagram" id="0" name="" descr="Closeup of hands holding magnifier and pen" title="Sample Picture"/>
        </a:ext>
      </dgm:extLst>
    </dgm:pt>
    <dgm:pt modelId="{77BA099B-FABA-4EDB-8759-5E2C45E01008}">
      <dgm:prSet phldrT="[Text]" custT="1"/>
      <dgm:spPr/>
      <dgm:t>
        <a:bodyPr/>
        <a:lstStyle/>
        <a:p>
          <a:r>
            <a:rPr lang="lv-LV" sz="1800" dirty="0" err="1"/>
            <a:t>Roller</a:t>
          </a:r>
          <a:r>
            <a:rPr lang="lv-LV" sz="1800" dirty="0"/>
            <a:t> </a:t>
          </a:r>
          <a:r>
            <a:rPr lang="lv-LV" sz="1800" dirty="0" err="1"/>
            <a:t>shutters</a:t>
          </a:r>
          <a:endParaRPr lang="en-US" sz="1800" dirty="0"/>
        </a:p>
      </dgm:t>
    </dgm:pt>
    <dgm:pt modelId="{4C46E7D0-91BB-4252-A54B-DE010D9F9F06}" type="parTrans" cxnId="{AC839F40-C05E-41CD-9415-03F68BE022EB}">
      <dgm:prSet/>
      <dgm:spPr/>
      <dgm:t>
        <a:bodyPr/>
        <a:lstStyle/>
        <a:p>
          <a:endParaRPr lang="en-US"/>
        </a:p>
      </dgm:t>
    </dgm:pt>
    <dgm:pt modelId="{EE4C2868-C8D1-438D-84C2-1764E0A268CC}" type="sibTrans" cxnId="{AC839F40-C05E-41CD-9415-03F68BE022EB}">
      <dgm:prSet/>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extLst>
        <a:ext uri="{E40237B7-FDA0-4F09-8148-C483321AD2D9}">
          <dgm14:cNvPr xmlns:dgm14="http://schemas.microsoft.com/office/drawing/2010/diagram" id="0" name="" descr="Closeup of hand plugging cables into computer" title="Sample Picture"/>
        </a:ext>
      </dgm:extLst>
    </dgm:pt>
    <dgm:pt modelId="{FE41D54D-1250-4C9D-AE1C-6ADFB89E3A98}">
      <dgm:prSet phldrT="[Text]" custT="1"/>
      <dgm:spPr/>
      <dgm:t>
        <a:bodyPr/>
        <a:lstStyle/>
        <a:p>
          <a:r>
            <a:rPr lang="en-US" sz="1800" dirty="0"/>
            <a:t>I</a:t>
          </a:r>
          <a:r>
            <a:rPr lang="lv-LV" sz="1800" dirty="0" err="1"/>
            <a:t>ndustrial</a:t>
          </a:r>
          <a:r>
            <a:rPr lang="lv-LV" sz="1800" dirty="0"/>
            <a:t> </a:t>
          </a:r>
          <a:r>
            <a:rPr lang="lv-LV" sz="1800" dirty="0" err="1"/>
            <a:t>doors</a:t>
          </a:r>
          <a:endParaRPr lang="en-US" sz="1800" dirty="0"/>
        </a:p>
      </dgm:t>
    </dgm:pt>
    <dgm:pt modelId="{E407F257-8AE5-49F2-A8D0-34676DBB7188}" type="parTrans" cxnId="{E63875D3-AF8D-481A-AADA-3FF7DCF57D9B}">
      <dgm:prSet/>
      <dgm:spPr/>
      <dgm:t>
        <a:bodyPr/>
        <a:lstStyle/>
        <a:p>
          <a:endParaRPr lang="en-US"/>
        </a:p>
      </dgm:t>
    </dgm:pt>
    <dgm:pt modelId="{58C2F588-1BB4-4D51-A46C-70E04AC3E278}" type="sibTrans" cxnId="{E63875D3-AF8D-481A-AADA-3FF7DCF57D9B}">
      <dgm:prSet/>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extLst>
        <a:ext uri="{E40237B7-FDA0-4F09-8148-C483321AD2D9}">
          <dgm14:cNvPr xmlns:dgm14="http://schemas.microsoft.com/office/drawing/2010/diagram" id="0" name="" descr="Closeup of finger pushing power button" title="Sample Picture"/>
        </a:ext>
      </dgm:extLst>
    </dgm:pt>
    <dgm:pt modelId="{2F80060B-2178-4C39-88DE-E22E8C663FD1}">
      <dgm:prSet phldrT="[Text]" custT="1"/>
      <dgm:spPr/>
      <dgm:t>
        <a:bodyPr/>
        <a:lstStyle/>
        <a:p>
          <a:r>
            <a:rPr lang="lv-LV" sz="2000" dirty="0" err="1"/>
            <a:t>Garage</a:t>
          </a:r>
          <a:r>
            <a:rPr lang="lv-LV" sz="2000" dirty="0"/>
            <a:t> </a:t>
          </a:r>
          <a:r>
            <a:rPr lang="lv-LV" sz="2000" dirty="0" err="1"/>
            <a:t>doors</a:t>
          </a:r>
          <a:endParaRPr lang="en-US" sz="2000" dirty="0"/>
        </a:p>
      </dgm:t>
    </dgm:pt>
    <dgm:pt modelId="{8B1FFC24-0A78-4047-BFB1-2046A9542B6F}" type="parTrans" cxnId="{1D8ECA4B-E737-4CD8-ACFC-DE18A28E6C07}">
      <dgm:prSet/>
      <dgm:spPr/>
      <dgm:t>
        <a:bodyPr/>
        <a:lstStyle/>
        <a:p>
          <a:endParaRPr lang="en-US"/>
        </a:p>
      </dgm:t>
    </dgm:pt>
    <dgm:pt modelId="{24613E54-F040-4D87-9E02-F9F71F79060E}" type="sibTrans" cxnId="{1D8ECA4B-E737-4CD8-ACFC-DE18A28E6C07}">
      <dgm:prSet/>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extLst>
        <a:ext uri="{E40237B7-FDA0-4F09-8148-C483321AD2D9}">
          <dgm14:cNvPr xmlns:dgm14="http://schemas.microsoft.com/office/drawing/2010/diagram" id="0" name="" descr="Closeup of hand holding pen and pointing to data in column chart" title="Sample Picture"/>
        </a:ext>
      </dgm:extLst>
    </dgm:pt>
    <dgm:pt modelId="{28102DFD-5914-47DE-A80F-58C721024B80}" type="pres">
      <dgm:prSet presAssocID="{0FA85C9F-FCD6-4993-9528-4311BF84B060}" presName="Name0" presStyleCnt="0">
        <dgm:presLayoutVars>
          <dgm:chMax val="7"/>
          <dgm:chPref val="7"/>
          <dgm:dir/>
        </dgm:presLayoutVars>
      </dgm:prSet>
      <dgm:spPr/>
      <dgm:t>
        <a:bodyPr/>
        <a:lstStyle/>
        <a:p>
          <a:endParaRPr lang="en-US"/>
        </a:p>
      </dgm:t>
    </dgm:pt>
    <dgm:pt modelId="{173C0D5B-2D86-456D-A251-8B716EB11AFA}" type="pres">
      <dgm:prSet presAssocID="{0FA85C9F-FCD6-4993-9528-4311BF84B060}" presName="dot1" presStyleLbl="alignNode1" presStyleIdx="0" presStyleCnt="15"/>
      <dgm:spPr/>
    </dgm:pt>
    <dgm:pt modelId="{8DC00181-D81A-4F72-A6D3-399EA3C15E73}" type="pres">
      <dgm:prSet presAssocID="{0FA85C9F-FCD6-4993-9528-4311BF84B060}" presName="dot2" presStyleLbl="alignNode1" presStyleIdx="1" presStyleCnt="15"/>
      <dgm:spPr/>
    </dgm:pt>
    <dgm:pt modelId="{226876B2-78A7-408C-8E45-1C8F63D543CB}" type="pres">
      <dgm:prSet presAssocID="{0FA85C9F-FCD6-4993-9528-4311BF84B060}" presName="dot3" presStyleLbl="alignNode1" presStyleIdx="2" presStyleCnt="15"/>
      <dgm:spPr/>
    </dgm:pt>
    <dgm:pt modelId="{23B56457-2346-4EA1-A1AC-1DD61A1D74A4}" type="pres">
      <dgm:prSet presAssocID="{0FA85C9F-FCD6-4993-9528-4311BF84B060}" presName="dot4" presStyleLbl="alignNode1" presStyleIdx="3" presStyleCnt="15"/>
      <dgm:spPr/>
    </dgm:pt>
    <dgm:pt modelId="{1C728761-B222-436F-8742-41E3FE1663C6}" type="pres">
      <dgm:prSet presAssocID="{0FA85C9F-FCD6-4993-9528-4311BF84B060}" presName="dot5" presStyleLbl="alignNode1" presStyleIdx="4" presStyleCnt="15"/>
      <dgm:spPr/>
    </dgm:pt>
    <dgm:pt modelId="{3D62AC57-7E65-4F55-B2C5-DE2DA495D972}" type="pres">
      <dgm:prSet presAssocID="{0FA85C9F-FCD6-4993-9528-4311BF84B060}" presName="dot6" presStyleLbl="alignNode1" presStyleIdx="5" presStyleCnt="15"/>
      <dgm:spPr/>
    </dgm:pt>
    <dgm:pt modelId="{55818819-EAC3-4B37-A758-623F7E9412F6}" type="pres">
      <dgm:prSet presAssocID="{0FA85C9F-FCD6-4993-9528-4311BF84B060}" presName="dot7" presStyleLbl="alignNode1" presStyleIdx="6" presStyleCnt="15"/>
      <dgm:spPr/>
    </dgm:pt>
    <dgm:pt modelId="{39E6420D-4C99-4A8E-B833-9FE8E1353E87}" type="pres">
      <dgm:prSet presAssocID="{0FA85C9F-FCD6-4993-9528-4311BF84B060}" presName="dot8" presStyleLbl="alignNode1" presStyleIdx="7" presStyleCnt="15"/>
      <dgm:spPr/>
    </dgm:pt>
    <dgm:pt modelId="{B9F44449-A2CF-46FB-A980-E172ECF811A0}" type="pres">
      <dgm:prSet presAssocID="{0FA85C9F-FCD6-4993-9528-4311BF84B060}" presName="dotArrow1" presStyleLbl="alignNode1" presStyleIdx="8" presStyleCnt="15"/>
      <dgm:spPr/>
    </dgm:pt>
    <dgm:pt modelId="{E648252E-CAA2-455A-A82D-AC6BB7541290}" type="pres">
      <dgm:prSet presAssocID="{0FA85C9F-FCD6-4993-9528-4311BF84B060}" presName="dotArrow2" presStyleLbl="alignNode1" presStyleIdx="9" presStyleCnt="15"/>
      <dgm:spPr/>
    </dgm:pt>
    <dgm:pt modelId="{714104D8-930A-4A1F-B402-2BE77935EFCA}" type="pres">
      <dgm:prSet presAssocID="{0FA85C9F-FCD6-4993-9528-4311BF84B060}" presName="dotArrow3" presStyleLbl="alignNode1" presStyleIdx="10" presStyleCnt="15"/>
      <dgm:spPr/>
    </dgm:pt>
    <dgm:pt modelId="{3F3A5ABE-0386-4878-B907-72E8EB073835}" type="pres">
      <dgm:prSet presAssocID="{0FA85C9F-FCD6-4993-9528-4311BF84B060}" presName="dotArrow4" presStyleLbl="alignNode1" presStyleIdx="11" presStyleCnt="15"/>
      <dgm:spPr/>
    </dgm:pt>
    <dgm:pt modelId="{66B157D2-617F-4600-81C1-54D22E05BD4D}" type="pres">
      <dgm:prSet presAssocID="{0FA85C9F-FCD6-4993-9528-4311BF84B060}" presName="dotArrow5" presStyleLbl="alignNode1" presStyleIdx="12" presStyleCnt="15"/>
      <dgm:spPr/>
    </dgm:pt>
    <dgm:pt modelId="{416A2F15-73F9-46F3-AD47-B996F5DC5F04}" type="pres">
      <dgm:prSet presAssocID="{0FA85C9F-FCD6-4993-9528-4311BF84B060}" presName="dotArrow6" presStyleLbl="alignNode1" presStyleIdx="13" presStyleCnt="15"/>
      <dgm:spPr/>
    </dgm:pt>
    <dgm:pt modelId="{DA7AAD41-5E68-49D8-BAB9-31F95DE8BA53}" type="pres">
      <dgm:prSet presAssocID="{0FA85C9F-FCD6-4993-9528-4311BF84B060}" presName="dotArrow7" presStyleLbl="alignNode1" presStyleIdx="14" presStyleCnt="15"/>
      <dgm:spPr/>
    </dgm:pt>
    <dgm:pt modelId="{AFAE8CB1-BD31-4AB5-813F-04CE280D7BC3}" type="pres">
      <dgm:prSet presAssocID="{AB1508C4-962A-456C-9EFB-7744E7A6850E}" presName="parTx1" presStyleLbl="node1" presStyleIdx="0" presStyleCnt="5"/>
      <dgm:spPr/>
      <dgm:t>
        <a:bodyPr/>
        <a:lstStyle/>
        <a:p>
          <a:endParaRPr lang="en-US"/>
        </a:p>
      </dgm:t>
    </dgm:pt>
    <dgm:pt modelId="{7A566C52-34DA-42C8-B174-71CC7A781691}" type="pres">
      <dgm:prSet presAssocID="{0DD5DE82-B95D-4528-A702-A258F5E2C4C0}" presName="picture1" presStyleCnt="0"/>
      <dgm:spPr/>
    </dgm:pt>
    <dgm:pt modelId="{1BDDF1A7-8F9A-491D-B616-D31125DA6177}" type="pres">
      <dgm:prSet presAssocID="{0DD5DE82-B95D-4528-A702-A258F5E2C4C0}" presName="imageRepeatNode" presStyleLbl="fgImgPlace1" presStyleIdx="0" presStyleCnt="5"/>
      <dgm:spPr/>
      <dgm:t>
        <a:bodyPr/>
        <a:lstStyle/>
        <a:p>
          <a:endParaRPr lang="en-US"/>
        </a:p>
      </dgm:t>
    </dgm:pt>
    <dgm:pt modelId="{25CE29FA-35B5-4976-AE6F-6E275956B89D}" type="pres">
      <dgm:prSet presAssocID="{C439EFA3-ACE9-4C38-B298-4238E6E66A25}" presName="parTx2" presStyleLbl="node1" presStyleIdx="1" presStyleCnt="5"/>
      <dgm:spPr/>
      <dgm:t>
        <a:bodyPr/>
        <a:lstStyle/>
        <a:p>
          <a:endParaRPr lang="en-US"/>
        </a:p>
      </dgm:t>
    </dgm:pt>
    <dgm:pt modelId="{303E2316-F5E0-4CA7-9B70-76FC5CD2449E}" type="pres">
      <dgm:prSet presAssocID="{4ED2BF27-E356-4271-BA0C-541D11CE4E57}" presName="picture2" presStyleCnt="0"/>
      <dgm:spPr/>
    </dgm:pt>
    <dgm:pt modelId="{E7155B03-8DE3-4B3E-A115-8567A0C88F58}" type="pres">
      <dgm:prSet presAssocID="{4ED2BF27-E356-4271-BA0C-541D11CE4E57}" presName="imageRepeatNode" presStyleLbl="fgImgPlace1" presStyleIdx="1" presStyleCnt="5"/>
      <dgm:spPr/>
      <dgm:t>
        <a:bodyPr/>
        <a:lstStyle/>
        <a:p>
          <a:endParaRPr lang="en-US"/>
        </a:p>
      </dgm:t>
    </dgm:pt>
    <dgm:pt modelId="{4BD86202-302F-4E2F-AFBB-306A3A126EF3}" type="pres">
      <dgm:prSet presAssocID="{77BA099B-FABA-4EDB-8759-5E2C45E01008}" presName="parTx3" presStyleLbl="node1" presStyleIdx="2" presStyleCnt="5"/>
      <dgm:spPr/>
      <dgm:t>
        <a:bodyPr/>
        <a:lstStyle/>
        <a:p>
          <a:endParaRPr lang="en-US"/>
        </a:p>
      </dgm:t>
    </dgm:pt>
    <dgm:pt modelId="{D7317E7B-4A4D-48AC-8D09-7E398136BB1D}" type="pres">
      <dgm:prSet presAssocID="{EE4C2868-C8D1-438D-84C2-1764E0A268CC}" presName="picture3" presStyleCnt="0"/>
      <dgm:spPr/>
    </dgm:pt>
    <dgm:pt modelId="{49CE950B-4F82-48D2-AF26-10C2170F8BB6}" type="pres">
      <dgm:prSet presAssocID="{EE4C2868-C8D1-438D-84C2-1764E0A268CC}" presName="imageRepeatNode" presStyleLbl="fgImgPlace1" presStyleIdx="2" presStyleCnt="5"/>
      <dgm:spPr/>
      <dgm:t>
        <a:bodyPr/>
        <a:lstStyle/>
        <a:p>
          <a:endParaRPr lang="en-US"/>
        </a:p>
      </dgm:t>
    </dgm:pt>
    <dgm:pt modelId="{DF1382B8-D134-46BF-9446-A780E4628B73}" type="pres">
      <dgm:prSet presAssocID="{FE41D54D-1250-4C9D-AE1C-6ADFB89E3A98}" presName="parTx4" presStyleLbl="node1" presStyleIdx="3" presStyleCnt="5"/>
      <dgm:spPr/>
      <dgm:t>
        <a:bodyPr/>
        <a:lstStyle/>
        <a:p>
          <a:endParaRPr lang="en-US"/>
        </a:p>
      </dgm:t>
    </dgm:pt>
    <dgm:pt modelId="{037FC98E-7686-4B85-A2D0-C76880C404EA}" type="pres">
      <dgm:prSet presAssocID="{58C2F588-1BB4-4D51-A46C-70E04AC3E278}" presName="picture4" presStyleCnt="0"/>
      <dgm:spPr/>
    </dgm:pt>
    <dgm:pt modelId="{BD330E29-DA28-4F5D-921B-C021D1F357B7}" type="pres">
      <dgm:prSet presAssocID="{58C2F588-1BB4-4D51-A46C-70E04AC3E278}" presName="imageRepeatNode" presStyleLbl="fgImgPlace1" presStyleIdx="3" presStyleCnt="5"/>
      <dgm:spPr/>
      <dgm:t>
        <a:bodyPr/>
        <a:lstStyle/>
        <a:p>
          <a:endParaRPr lang="en-US"/>
        </a:p>
      </dgm:t>
    </dgm:pt>
    <dgm:pt modelId="{D0FCD607-9F49-4A15-929A-8BBA12F40DC1}" type="pres">
      <dgm:prSet presAssocID="{2F80060B-2178-4C39-88DE-E22E8C663FD1}" presName="parTx5" presStyleLbl="node1" presStyleIdx="4" presStyleCnt="5"/>
      <dgm:spPr/>
      <dgm:t>
        <a:bodyPr/>
        <a:lstStyle/>
        <a:p>
          <a:endParaRPr lang="en-US"/>
        </a:p>
      </dgm:t>
    </dgm:pt>
    <dgm:pt modelId="{09319809-6BB4-43B1-9493-1B2DDCD76FA9}" type="pres">
      <dgm:prSet presAssocID="{24613E54-F040-4D87-9E02-F9F71F79060E}" presName="picture5" presStyleCnt="0"/>
      <dgm:spPr/>
    </dgm:pt>
    <dgm:pt modelId="{6BFFBD56-1663-40C9-A9CA-11AB837289A3}" type="pres">
      <dgm:prSet presAssocID="{24613E54-F040-4D87-9E02-F9F71F79060E}" presName="imageRepeatNode" presStyleLbl="fgImgPlace1" presStyleIdx="4" presStyleCnt="5"/>
      <dgm:spPr/>
      <dgm:t>
        <a:bodyPr/>
        <a:lstStyle/>
        <a:p>
          <a:endParaRPr lang="en-US"/>
        </a:p>
      </dgm:t>
    </dgm:pt>
  </dgm:ptLst>
  <dgm:cxnLst>
    <dgm:cxn modelId="{0317B661-5319-C046-9DBD-D518B6911ACE}" type="presOf" srcId="{77BA099B-FABA-4EDB-8759-5E2C45E01008}" destId="{4BD86202-302F-4E2F-AFBB-306A3A126EF3}" srcOrd="0" destOrd="0" presId="urn:microsoft.com/office/officeart/2008/layout/AscendingPictureAccentProcess"/>
    <dgm:cxn modelId="{1D8ECA4B-E737-4CD8-ACFC-DE18A28E6C07}" srcId="{0FA85C9F-FCD6-4993-9528-4311BF84B060}" destId="{2F80060B-2178-4C39-88DE-E22E8C663FD1}" srcOrd="4" destOrd="0" parTransId="{8B1FFC24-0A78-4047-BFB1-2046A9542B6F}" sibTransId="{24613E54-F040-4D87-9E02-F9F71F79060E}"/>
    <dgm:cxn modelId="{E63875D3-AF8D-481A-AADA-3FF7DCF57D9B}" srcId="{0FA85C9F-FCD6-4993-9528-4311BF84B060}" destId="{FE41D54D-1250-4C9D-AE1C-6ADFB89E3A98}" srcOrd="3" destOrd="0" parTransId="{E407F257-8AE5-49F2-A8D0-34676DBB7188}" sibTransId="{58C2F588-1BB4-4D51-A46C-70E04AC3E278}"/>
    <dgm:cxn modelId="{7BEA1AD3-E899-D342-BF87-012455ED82B3}" type="presOf" srcId="{FE41D54D-1250-4C9D-AE1C-6ADFB89E3A98}" destId="{DF1382B8-D134-46BF-9446-A780E4628B73}" srcOrd="0" destOrd="0" presId="urn:microsoft.com/office/officeart/2008/layout/AscendingPictureAccentProcess"/>
    <dgm:cxn modelId="{EF9BD064-7255-EA41-8D92-9722371C94C2}" type="presOf" srcId="{C439EFA3-ACE9-4C38-B298-4238E6E66A25}" destId="{25CE29FA-35B5-4976-AE6F-6E275956B89D}" srcOrd="0" destOrd="0" presId="urn:microsoft.com/office/officeart/2008/layout/AscendingPictureAccentProcess"/>
    <dgm:cxn modelId="{DB922915-49D9-4740-8C6C-803F36EDE4F7}" type="presOf" srcId="{24613E54-F040-4D87-9E02-F9F71F79060E}" destId="{6BFFBD56-1663-40C9-A9CA-11AB837289A3}" srcOrd="0" destOrd="0" presId="urn:microsoft.com/office/officeart/2008/layout/AscendingPictureAccentProcess"/>
    <dgm:cxn modelId="{AC839F40-C05E-41CD-9415-03F68BE022EB}" srcId="{0FA85C9F-FCD6-4993-9528-4311BF84B060}" destId="{77BA099B-FABA-4EDB-8759-5E2C45E01008}" srcOrd="2" destOrd="0" parTransId="{4C46E7D0-91BB-4252-A54B-DE010D9F9F06}" sibTransId="{EE4C2868-C8D1-438D-84C2-1764E0A268CC}"/>
    <dgm:cxn modelId="{C5EFB02D-10DA-7743-9B21-41AE148428DF}" type="presOf" srcId="{EE4C2868-C8D1-438D-84C2-1764E0A268CC}" destId="{49CE950B-4F82-48D2-AF26-10C2170F8BB6}" srcOrd="0" destOrd="0" presId="urn:microsoft.com/office/officeart/2008/layout/AscendingPictureAccentProcess"/>
    <dgm:cxn modelId="{1C347F18-0441-4F4A-861D-0118340BF9CA}" type="presOf" srcId="{2F80060B-2178-4C39-88DE-E22E8C663FD1}" destId="{D0FCD607-9F49-4A15-929A-8BBA12F40DC1}" srcOrd="0" destOrd="0" presId="urn:microsoft.com/office/officeart/2008/layout/AscendingPictureAccentProcess"/>
    <dgm:cxn modelId="{59D1E173-FDE6-A74E-B4BF-F6A6EF8A3561}" type="presOf" srcId="{58C2F588-1BB4-4D51-A46C-70E04AC3E278}" destId="{BD330E29-DA28-4F5D-921B-C021D1F357B7}" srcOrd="0" destOrd="0" presId="urn:microsoft.com/office/officeart/2008/layout/AscendingPictureAccentProcess"/>
    <dgm:cxn modelId="{B291DB5D-FD11-9647-8160-33F33A3B7BCE}" type="presOf" srcId="{4ED2BF27-E356-4271-BA0C-541D11CE4E57}" destId="{E7155B03-8DE3-4B3E-A115-8567A0C88F58}" srcOrd="0" destOrd="0" presId="urn:microsoft.com/office/officeart/2008/layout/AscendingPictureAccentProcess"/>
    <dgm:cxn modelId="{AE2B0955-65BF-7B4F-AFD8-D1D01B0018F1}" type="presOf" srcId="{AB1508C4-962A-456C-9EFB-7744E7A6850E}" destId="{AFAE8CB1-BD31-4AB5-813F-04CE280D7BC3}" srcOrd="0" destOrd="0" presId="urn:microsoft.com/office/officeart/2008/layout/AscendingPictureAccentProcess"/>
    <dgm:cxn modelId="{9D92BF6C-C70E-4372-9CE8-102B09C068E5}" srcId="{0FA85C9F-FCD6-4993-9528-4311BF84B060}" destId="{AB1508C4-962A-456C-9EFB-7744E7A6850E}" srcOrd="0" destOrd="0" parTransId="{2228883B-4DCC-4D74-AFD0-B6D0AFC41D97}" sibTransId="{0DD5DE82-B95D-4528-A702-A258F5E2C4C0}"/>
    <dgm:cxn modelId="{53071279-A361-0E41-8427-D55610583F59}" type="presOf" srcId="{0DD5DE82-B95D-4528-A702-A258F5E2C4C0}" destId="{1BDDF1A7-8F9A-491D-B616-D31125DA6177}" srcOrd="0" destOrd="0" presId="urn:microsoft.com/office/officeart/2008/layout/AscendingPictureAccentProcess"/>
    <dgm:cxn modelId="{E5C3E95D-1AA4-4834-866B-0747BAC89A42}" srcId="{0FA85C9F-FCD6-4993-9528-4311BF84B060}" destId="{C439EFA3-ACE9-4C38-B298-4238E6E66A25}" srcOrd="1" destOrd="0" parTransId="{B2A4E454-63C8-4F5E-9A0E-B5946C12C4D5}" sibTransId="{4ED2BF27-E356-4271-BA0C-541D11CE4E57}"/>
    <dgm:cxn modelId="{F35B0B8C-C305-6B46-820F-CD7A638022E4}" type="presOf" srcId="{0FA85C9F-FCD6-4993-9528-4311BF84B060}" destId="{28102DFD-5914-47DE-A80F-58C721024B80}" srcOrd="0" destOrd="0" presId="urn:microsoft.com/office/officeart/2008/layout/AscendingPictureAccentProcess"/>
    <dgm:cxn modelId="{C272B4B2-44E0-5841-9974-D70AA6B54CCC}" type="presParOf" srcId="{28102DFD-5914-47DE-A80F-58C721024B80}" destId="{173C0D5B-2D86-456D-A251-8B716EB11AFA}" srcOrd="0" destOrd="0" presId="urn:microsoft.com/office/officeart/2008/layout/AscendingPictureAccentProcess"/>
    <dgm:cxn modelId="{D1349591-7AF0-2942-A4D1-043FE8590D6F}" type="presParOf" srcId="{28102DFD-5914-47DE-A80F-58C721024B80}" destId="{8DC00181-D81A-4F72-A6D3-399EA3C15E73}" srcOrd="1" destOrd="0" presId="urn:microsoft.com/office/officeart/2008/layout/AscendingPictureAccentProcess"/>
    <dgm:cxn modelId="{C1B0D9FD-1DA8-0B41-B7E4-09D08883DDFC}" type="presParOf" srcId="{28102DFD-5914-47DE-A80F-58C721024B80}" destId="{226876B2-78A7-408C-8E45-1C8F63D543CB}" srcOrd="2" destOrd="0" presId="urn:microsoft.com/office/officeart/2008/layout/AscendingPictureAccentProcess"/>
    <dgm:cxn modelId="{6FFC05D2-6A59-2D43-B3C8-71B135918DAE}" type="presParOf" srcId="{28102DFD-5914-47DE-A80F-58C721024B80}" destId="{23B56457-2346-4EA1-A1AC-1DD61A1D74A4}" srcOrd="3" destOrd="0" presId="urn:microsoft.com/office/officeart/2008/layout/AscendingPictureAccentProcess"/>
    <dgm:cxn modelId="{996C54F8-41F2-2D42-B397-DFB6A0C1B2EE}" type="presParOf" srcId="{28102DFD-5914-47DE-A80F-58C721024B80}" destId="{1C728761-B222-436F-8742-41E3FE1663C6}" srcOrd="4" destOrd="0" presId="urn:microsoft.com/office/officeart/2008/layout/AscendingPictureAccentProcess"/>
    <dgm:cxn modelId="{2B7BCA48-CD0B-054A-8DB6-88A7C0F6F553}" type="presParOf" srcId="{28102DFD-5914-47DE-A80F-58C721024B80}" destId="{3D62AC57-7E65-4F55-B2C5-DE2DA495D972}" srcOrd="5" destOrd="0" presId="urn:microsoft.com/office/officeart/2008/layout/AscendingPictureAccentProcess"/>
    <dgm:cxn modelId="{DA1F12CD-43D4-8040-8B85-7BAF6A68BD62}" type="presParOf" srcId="{28102DFD-5914-47DE-A80F-58C721024B80}" destId="{55818819-EAC3-4B37-A758-623F7E9412F6}" srcOrd="6" destOrd="0" presId="urn:microsoft.com/office/officeart/2008/layout/AscendingPictureAccentProcess"/>
    <dgm:cxn modelId="{4A42C440-45AB-104C-B8F8-E49BF2EF3E83}" type="presParOf" srcId="{28102DFD-5914-47DE-A80F-58C721024B80}" destId="{39E6420D-4C99-4A8E-B833-9FE8E1353E87}" srcOrd="7" destOrd="0" presId="urn:microsoft.com/office/officeart/2008/layout/AscendingPictureAccentProcess"/>
    <dgm:cxn modelId="{0A1F1420-6214-E948-BBFC-7349BA11D7F8}" type="presParOf" srcId="{28102DFD-5914-47DE-A80F-58C721024B80}" destId="{B9F44449-A2CF-46FB-A980-E172ECF811A0}" srcOrd="8" destOrd="0" presId="urn:microsoft.com/office/officeart/2008/layout/AscendingPictureAccentProcess"/>
    <dgm:cxn modelId="{8EE9C9BB-E144-0144-9682-BA81E3F1F712}" type="presParOf" srcId="{28102DFD-5914-47DE-A80F-58C721024B80}" destId="{E648252E-CAA2-455A-A82D-AC6BB7541290}" srcOrd="9" destOrd="0" presId="urn:microsoft.com/office/officeart/2008/layout/AscendingPictureAccentProcess"/>
    <dgm:cxn modelId="{B4DBBF92-651D-0C42-B09A-2E403105CA67}" type="presParOf" srcId="{28102DFD-5914-47DE-A80F-58C721024B80}" destId="{714104D8-930A-4A1F-B402-2BE77935EFCA}" srcOrd="10" destOrd="0" presId="urn:microsoft.com/office/officeart/2008/layout/AscendingPictureAccentProcess"/>
    <dgm:cxn modelId="{2BACDB26-2FAF-2347-9854-1E25A16651D9}" type="presParOf" srcId="{28102DFD-5914-47DE-A80F-58C721024B80}" destId="{3F3A5ABE-0386-4878-B907-72E8EB073835}" srcOrd="11" destOrd="0" presId="urn:microsoft.com/office/officeart/2008/layout/AscendingPictureAccentProcess"/>
    <dgm:cxn modelId="{C483B8CC-6429-CE4C-B7A5-7924B3334D78}" type="presParOf" srcId="{28102DFD-5914-47DE-A80F-58C721024B80}" destId="{66B157D2-617F-4600-81C1-54D22E05BD4D}" srcOrd="12" destOrd="0" presId="urn:microsoft.com/office/officeart/2008/layout/AscendingPictureAccentProcess"/>
    <dgm:cxn modelId="{08847E69-F5C1-4F42-90EE-277EFABF1DA7}" type="presParOf" srcId="{28102DFD-5914-47DE-A80F-58C721024B80}" destId="{416A2F15-73F9-46F3-AD47-B996F5DC5F04}" srcOrd="13" destOrd="0" presId="urn:microsoft.com/office/officeart/2008/layout/AscendingPictureAccentProcess"/>
    <dgm:cxn modelId="{3015656A-2138-0C4E-8326-EC727914444D}" type="presParOf" srcId="{28102DFD-5914-47DE-A80F-58C721024B80}" destId="{DA7AAD41-5E68-49D8-BAB9-31F95DE8BA53}" srcOrd="14" destOrd="0" presId="urn:microsoft.com/office/officeart/2008/layout/AscendingPictureAccentProcess"/>
    <dgm:cxn modelId="{C930F7DD-0919-4B44-ACAC-2A4F1826B206}" type="presParOf" srcId="{28102DFD-5914-47DE-A80F-58C721024B80}" destId="{AFAE8CB1-BD31-4AB5-813F-04CE280D7BC3}" srcOrd="15" destOrd="0" presId="urn:microsoft.com/office/officeart/2008/layout/AscendingPictureAccentProcess"/>
    <dgm:cxn modelId="{6C17439B-7C51-944F-83DD-7972F5B6DC6A}" type="presParOf" srcId="{28102DFD-5914-47DE-A80F-58C721024B80}" destId="{7A566C52-34DA-42C8-B174-71CC7A781691}" srcOrd="16" destOrd="0" presId="urn:microsoft.com/office/officeart/2008/layout/AscendingPictureAccentProcess"/>
    <dgm:cxn modelId="{1D789E69-E1AD-BB4B-91E5-8DD92478C547}" type="presParOf" srcId="{7A566C52-34DA-42C8-B174-71CC7A781691}" destId="{1BDDF1A7-8F9A-491D-B616-D31125DA6177}" srcOrd="0" destOrd="0" presId="urn:microsoft.com/office/officeart/2008/layout/AscendingPictureAccentProcess"/>
    <dgm:cxn modelId="{32676412-9F34-BB40-9BDE-EA87FFE95D66}" type="presParOf" srcId="{28102DFD-5914-47DE-A80F-58C721024B80}" destId="{25CE29FA-35B5-4976-AE6F-6E275956B89D}" srcOrd="17" destOrd="0" presId="urn:microsoft.com/office/officeart/2008/layout/AscendingPictureAccentProcess"/>
    <dgm:cxn modelId="{24C955DB-4E8F-4A4C-BC66-F8CD40F4CFFC}" type="presParOf" srcId="{28102DFD-5914-47DE-A80F-58C721024B80}" destId="{303E2316-F5E0-4CA7-9B70-76FC5CD2449E}" srcOrd="18" destOrd="0" presId="urn:microsoft.com/office/officeart/2008/layout/AscendingPictureAccentProcess"/>
    <dgm:cxn modelId="{4C85A487-A867-B446-866A-7A30AB12AFA3}" type="presParOf" srcId="{303E2316-F5E0-4CA7-9B70-76FC5CD2449E}" destId="{E7155B03-8DE3-4B3E-A115-8567A0C88F58}" srcOrd="0" destOrd="0" presId="urn:microsoft.com/office/officeart/2008/layout/AscendingPictureAccentProcess"/>
    <dgm:cxn modelId="{B5EEE6B2-5512-D74F-BA4A-DC80E63CA6B2}" type="presParOf" srcId="{28102DFD-5914-47DE-A80F-58C721024B80}" destId="{4BD86202-302F-4E2F-AFBB-306A3A126EF3}" srcOrd="19" destOrd="0" presId="urn:microsoft.com/office/officeart/2008/layout/AscendingPictureAccentProcess"/>
    <dgm:cxn modelId="{9B70D2DC-D716-F94B-9EC8-2EB63ADCD4FF}" type="presParOf" srcId="{28102DFD-5914-47DE-A80F-58C721024B80}" destId="{D7317E7B-4A4D-48AC-8D09-7E398136BB1D}" srcOrd="20" destOrd="0" presId="urn:microsoft.com/office/officeart/2008/layout/AscendingPictureAccentProcess"/>
    <dgm:cxn modelId="{FC26995A-1634-8447-93B7-6E14A6A0FC58}" type="presParOf" srcId="{D7317E7B-4A4D-48AC-8D09-7E398136BB1D}" destId="{49CE950B-4F82-48D2-AF26-10C2170F8BB6}" srcOrd="0" destOrd="0" presId="urn:microsoft.com/office/officeart/2008/layout/AscendingPictureAccentProcess"/>
    <dgm:cxn modelId="{23209F1B-7DC7-074D-87C8-C4D959F77912}" type="presParOf" srcId="{28102DFD-5914-47DE-A80F-58C721024B80}" destId="{DF1382B8-D134-46BF-9446-A780E4628B73}" srcOrd="21" destOrd="0" presId="urn:microsoft.com/office/officeart/2008/layout/AscendingPictureAccentProcess"/>
    <dgm:cxn modelId="{D55594EA-7643-CB4C-B279-3AE06B6CB3AF}" type="presParOf" srcId="{28102DFD-5914-47DE-A80F-58C721024B80}" destId="{037FC98E-7686-4B85-A2D0-C76880C404EA}" srcOrd="22" destOrd="0" presId="urn:microsoft.com/office/officeart/2008/layout/AscendingPictureAccentProcess"/>
    <dgm:cxn modelId="{F2754FB0-146D-0043-9A4A-198CB4510FA7}" type="presParOf" srcId="{037FC98E-7686-4B85-A2D0-C76880C404EA}" destId="{BD330E29-DA28-4F5D-921B-C021D1F357B7}" srcOrd="0" destOrd="0" presId="urn:microsoft.com/office/officeart/2008/layout/AscendingPictureAccentProcess"/>
    <dgm:cxn modelId="{5A92AA0D-0459-A245-83F9-02665ACB6AE0}" type="presParOf" srcId="{28102DFD-5914-47DE-A80F-58C721024B80}" destId="{D0FCD607-9F49-4A15-929A-8BBA12F40DC1}" srcOrd="23" destOrd="0" presId="urn:microsoft.com/office/officeart/2008/layout/AscendingPictureAccentProcess"/>
    <dgm:cxn modelId="{083D9329-EC61-0E43-A1F6-8467C76C32C9}" type="presParOf" srcId="{28102DFD-5914-47DE-A80F-58C721024B80}" destId="{09319809-6BB4-43B1-9493-1B2DDCD76FA9}" srcOrd="24" destOrd="0" presId="urn:microsoft.com/office/officeart/2008/layout/AscendingPictureAccentProcess"/>
    <dgm:cxn modelId="{BA68AC10-8DA6-1C4A-8B77-9D7BF246B060}" type="presParOf" srcId="{09319809-6BB4-43B1-9493-1B2DDCD76FA9}" destId="{6BFFBD56-1663-40C9-A9CA-11AB837289A3}"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C0D5B-2D86-456D-A251-8B716EB11AFA}">
      <dsp:nvSpPr>
        <dsp:cNvPr id="0" name=""/>
        <dsp:cNvSpPr/>
      </dsp:nvSpPr>
      <dsp:spPr>
        <a:xfrm>
          <a:off x="1912314" y="4887496"/>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DC00181-D81A-4F72-A6D3-399EA3C15E73}">
      <dsp:nvSpPr>
        <dsp:cNvPr id="0" name=""/>
        <dsp:cNvSpPr/>
      </dsp:nvSpPr>
      <dsp:spPr>
        <a:xfrm>
          <a:off x="1725747" y="4963319"/>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26876B2-78A7-408C-8E45-1C8F63D543CB}">
      <dsp:nvSpPr>
        <dsp:cNvPr id="0" name=""/>
        <dsp:cNvSpPr/>
      </dsp:nvSpPr>
      <dsp:spPr>
        <a:xfrm>
          <a:off x="1535060" y="5026000"/>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3B56457-2346-4EA1-A1AC-1DD61A1D74A4}">
      <dsp:nvSpPr>
        <dsp:cNvPr id="0" name=""/>
        <dsp:cNvSpPr/>
      </dsp:nvSpPr>
      <dsp:spPr>
        <a:xfrm>
          <a:off x="1341430" y="5074526"/>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C728761-B222-436F-8742-41E3FE1663C6}">
      <dsp:nvSpPr>
        <dsp:cNvPr id="0" name=""/>
        <dsp:cNvSpPr/>
      </dsp:nvSpPr>
      <dsp:spPr>
        <a:xfrm>
          <a:off x="2930488" y="4153526"/>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D62AC57-7E65-4F55-B2C5-DE2DA495D972}">
      <dsp:nvSpPr>
        <dsp:cNvPr id="0" name=""/>
        <dsp:cNvSpPr/>
      </dsp:nvSpPr>
      <dsp:spPr>
        <a:xfrm>
          <a:off x="2782765" y="4303151"/>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5818819-EAC3-4B37-A758-623F7E9412F6}">
      <dsp:nvSpPr>
        <dsp:cNvPr id="0" name=""/>
        <dsp:cNvSpPr/>
      </dsp:nvSpPr>
      <dsp:spPr>
        <a:xfrm>
          <a:off x="3541982" y="3243647"/>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9E6420D-4C99-4A8E-B833-9FE8E1353E87}">
      <dsp:nvSpPr>
        <dsp:cNvPr id="0" name=""/>
        <dsp:cNvSpPr/>
      </dsp:nvSpPr>
      <dsp:spPr>
        <a:xfrm>
          <a:off x="3870387" y="2135111"/>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9F44449-A2CF-46FB-A980-E172ECF811A0}">
      <dsp:nvSpPr>
        <dsp:cNvPr id="0" name=""/>
        <dsp:cNvSpPr/>
      </dsp:nvSpPr>
      <dsp:spPr>
        <a:xfrm>
          <a:off x="3706184" y="823874"/>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648252E-CAA2-455A-A82D-AC6BB7541290}">
      <dsp:nvSpPr>
        <dsp:cNvPr id="0" name=""/>
        <dsp:cNvSpPr/>
      </dsp:nvSpPr>
      <dsp:spPr>
        <a:xfrm>
          <a:off x="3828601" y="729348"/>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14104D8-930A-4A1F-B402-2BE77935EFCA}">
      <dsp:nvSpPr>
        <dsp:cNvPr id="0" name=""/>
        <dsp:cNvSpPr/>
      </dsp:nvSpPr>
      <dsp:spPr>
        <a:xfrm>
          <a:off x="3951017" y="634316"/>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F3A5ABE-0386-4878-B907-72E8EB073835}">
      <dsp:nvSpPr>
        <dsp:cNvPr id="0" name=""/>
        <dsp:cNvSpPr/>
      </dsp:nvSpPr>
      <dsp:spPr>
        <a:xfrm>
          <a:off x="4074022" y="729348"/>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B157D2-617F-4600-81C1-54D22E05BD4D}">
      <dsp:nvSpPr>
        <dsp:cNvPr id="0" name=""/>
        <dsp:cNvSpPr/>
      </dsp:nvSpPr>
      <dsp:spPr>
        <a:xfrm>
          <a:off x="4196438" y="823874"/>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16A2F15-73F9-46F3-AD47-B996F5DC5F04}">
      <dsp:nvSpPr>
        <dsp:cNvPr id="0" name=""/>
        <dsp:cNvSpPr/>
      </dsp:nvSpPr>
      <dsp:spPr>
        <a:xfrm>
          <a:off x="3951017" y="834489"/>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A7AAD41-5E68-49D8-BAB9-31F95DE8BA53}">
      <dsp:nvSpPr>
        <dsp:cNvPr id="0" name=""/>
        <dsp:cNvSpPr/>
      </dsp:nvSpPr>
      <dsp:spPr>
        <a:xfrm>
          <a:off x="3951017" y="1034663"/>
          <a:ext cx="84161" cy="841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FAE8CB1-BD31-4AB5-813F-04CE280D7BC3}">
      <dsp:nvSpPr>
        <dsp:cNvPr id="0" name=""/>
        <dsp:cNvSpPr/>
      </dsp:nvSpPr>
      <dsp:spPr>
        <a:xfrm>
          <a:off x="873835" y="5235902"/>
          <a:ext cx="1813292" cy="48627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814" tIns="60960" rIns="60960" bIns="60960" numCol="1" spcCol="1270" anchor="ctr" anchorCtr="0">
          <a:noAutofit/>
        </a:bodyPr>
        <a:lstStyle/>
        <a:p>
          <a:pPr lvl="0" algn="l" defTabSz="711200">
            <a:lnSpc>
              <a:spcPct val="90000"/>
            </a:lnSpc>
            <a:spcBef>
              <a:spcPct val="0"/>
            </a:spcBef>
            <a:spcAft>
              <a:spcPct val="35000"/>
            </a:spcAft>
          </a:pPr>
          <a:r>
            <a:rPr lang="lv-LV" sz="1600" kern="1200" dirty="0" err="1"/>
            <a:t>Thermoblock</a:t>
          </a:r>
          <a:r>
            <a:rPr lang="lv-LV" sz="1600" kern="1200" dirty="0"/>
            <a:t> </a:t>
          </a:r>
          <a:r>
            <a:rPr lang="lv-LV" sz="1600" kern="1200" dirty="0" err="1"/>
            <a:t>wall</a:t>
          </a:r>
          <a:r>
            <a:rPr lang="lv-LV" sz="1600" kern="1200" dirty="0"/>
            <a:t> </a:t>
          </a:r>
          <a:r>
            <a:rPr lang="lv-LV" sz="1600" kern="1200" dirty="0" err="1"/>
            <a:t>system</a:t>
          </a:r>
          <a:endParaRPr lang="en-US" sz="1600" kern="1200" dirty="0"/>
        </a:p>
      </dsp:txBody>
      <dsp:txXfrm>
        <a:off x="897573" y="5259640"/>
        <a:ext cx="1765816" cy="438803"/>
      </dsp:txXfrm>
    </dsp:sp>
    <dsp:sp modelId="{1BDDF1A7-8F9A-491D-B616-D31125DA6177}">
      <dsp:nvSpPr>
        <dsp:cNvPr id="0" name=""/>
        <dsp:cNvSpPr/>
      </dsp:nvSpPr>
      <dsp:spPr>
        <a:xfrm>
          <a:off x="370927" y="4759479"/>
          <a:ext cx="841023" cy="840627"/>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CE29FA-35B5-4976-AE6F-6E275956B89D}">
      <dsp:nvSpPr>
        <dsp:cNvPr id="0" name=""/>
        <dsp:cNvSpPr/>
      </dsp:nvSpPr>
      <dsp:spPr>
        <a:xfrm>
          <a:off x="2467013" y="4661162"/>
          <a:ext cx="1813292" cy="48627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814" tIns="68580" rIns="68580" bIns="68580" numCol="1" spcCol="1270" anchor="ctr" anchorCtr="0">
          <a:noAutofit/>
        </a:bodyPr>
        <a:lstStyle/>
        <a:p>
          <a:pPr lvl="0" algn="l" defTabSz="800100">
            <a:lnSpc>
              <a:spcPct val="90000"/>
            </a:lnSpc>
            <a:spcBef>
              <a:spcPct val="0"/>
            </a:spcBef>
            <a:spcAft>
              <a:spcPct val="35000"/>
            </a:spcAft>
          </a:pPr>
          <a:r>
            <a:rPr lang="lv-LV" sz="1800" kern="1200" dirty="0" err="1"/>
            <a:t>Insect</a:t>
          </a:r>
          <a:r>
            <a:rPr lang="lv-LV" sz="1800" kern="1200" dirty="0"/>
            <a:t> </a:t>
          </a:r>
          <a:r>
            <a:rPr lang="lv-LV" sz="1800" kern="1200" dirty="0" err="1"/>
            <a:t>screens</a:t>
          </a:r>
          <a:endParaRPr lang="en-US" sz="1800" kern="1200" dirty="0"/>
        </a:p>
      </dsp:txBody>
      <dsp:txXfrm>
        <a:off x="2490751" y="4684900"/>
        <a:ext cx="1765816" cy="438803"/>
      </dsp:txXfrm>
    </dsp:sp>
    <dsp:sp modelId="{E7155B03-8DE3-4B3E-A115-8567A0C88F58}">
      <dsp:nvSpPr>
        <dsp:cNvPr id="0" name=""/>
        <dsp:cNvSpPr/>
      </dsp:nvSpPr>
      <dsp:spPr>
        <a:xfrm>
          <a:off x="1964105" y="4184739"/>
          <a:ext cx="841023" cy="840627"/>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BD86202-302F-4E2F-AFBB-306A3A126EF3}">
      <dsp:nvSpPr>
        <dsp:cNvPr id="0" name=""/>
        <dsp:cNvSpPr/>
      </dsp:nvSpPr>
      <dsp:spPr>
        <a:xfrm>
          <a:off x="3330990" y="3830644"/>
          <a:ext cx="1813292" cy="48627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814" tIns="68580" rIns="68580" bIns="68580" numCol="1" spcCol="1270" anchor="ctr" anchorCtr="0">
          <a:noAutofit/>
        </a:bodyPr>
        <a:lstStyle/>
        <a:p>
          <a:pPr lvl="0" algn="l" defTabSz="800100">
            <a:lnSpc>
              <a:spcPct val="90000"/>
            </a:lnSpc>
            <a:spcBef>
              <a:spcPct val="0"/>
            </a:spcBef>
            <a:spcAft>
              <a:spcPct val="35000"/>
            </a:spcAft>
          </a:pPr>
          <a:r>
            <a:rPr lang="lv-LV" sz="1800" kern="1200" dirty="0" err="1"/>
            <a:t>Roller</a:t>
          </a:r>
          <a:r>
            <a:rPr lang="lv-LV" sz="1800" kern="1200" dirty="0"/>
            <a:t> </a:t>
          </a:r>
          <a:r>
            <a:rPr lang="lv-LV" sz="1800" kern="1200" dirty="0" err="1"/>
            <a:t>shutters</a:t>
          </a:r>
          <a:endParaRPr lang="en-US" sz="1800" kern="1200" dirty="0"/>
        </a:p>
      </dsp:txBody>
      <dsp:txXfrm>
        <a:off x="3354728" y="3854382"/>
        <a:ext cx="1765816" cy="438803"/>
      </dsp:txXfrm>
    </dsp:sp>
    <dsp:sp modelId="{49CE950B-4F82-48D2-AF26-10C2170F8BB6}">
      <dsp:nvSpPr>
        <dsp:cNvPr id="0" name=""/>
        <dsp:cNvSpPr/>
      </dsp:nvSpPr>
      <dsp:spPr>
        <a:xfrm>
          <a:off x="2828082" y="3354222"/>
          <a:ext cx="841023" cy="840627"/>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F1382B8-D134-46BF-9446-A780E4628B73}">
      <dsp:nvSpPr>
        <dsp:cNvPr id="0" name=""/>
        <dsp:cNvSpPr/>
      </dsp:nvSpPr>
      <dsp:spPr>
        <a:xfrm>
          <a:off x="3782400" y="2763053"/>
          <a:ext cx="1770474" cy="48627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814" tIns="68580" rIns="68580" bIns="68580" numCol="1" spcCol="1270" anchor="ctr" anchorCtr="0">
          <a:noAutofit/>
        </a:bodyPr>
        <a:lstStyle/>
        <a:p>
          <a:pPr lvl="0" algn="l" defTabSz="800100">
            <a:lnSpc>
              <a:spcPct val="90000"/>
            </a:lnSpc>
            <a:spcBef>
              <a:spcPct val="0"/>
            </a:spcBef>
            <a:spcAft>
              <a:spcPct val="35000"/>
            </a:spcAft>
          </a:pPr>
          <a:r>
            <a:rPr lang="en-US" sz="1800" kern="1200" dirty="0"/>
            <a:t>I</a:t>
          </a:r>
          <a:r>
            <a:rPr lang="lv-LV" sz="1800" kern="1200" dirty="0" err="1"/>
            <a:t>ndustrial</a:t>
          </a:r>
          <a:r>
            <a:rPr lang="lv-LV" sz="1800" kern="1200" dirty="0"/>
            <a:t> </a:t>
          </a:r>
          <a:r>
            <a:rPr lang="lv-LV" sz="1800" kern="1200" dirty="0" err="1"/>
            <a:t>doors</a:t>
          </a:r>
          <a:endParaRPr lang="en-US" sz="1800" kern="1200" dirty="0"/>
        </a:p>
      </dsp:txBody>
      <dsp:txXfrm>
        <a:off x="3806138" y="2786791"/>
        <a:ext cx="1722998" cy="438803"/>
      </dsp:txXfrm>
    </dsp:sp>
    <dsp:sp modelId="{BD330E29-DA28-4F5D-921B-C021D1F357B7}">
      <dsp:nvSpPr>
        <dsp:cNvPr id="0" name=""/>
        <dsp:cNvSpPr/>
      </dsp:nvSpPr>
      <dsp:spPr>
        <a:xfrm>
          <a:off x="3279493" y="2286630"/>
          <a:ext cx="841023" cy="840627"/>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0FCD607-9F49-4A15-929A-8BBA12F40DC1}">
      <dsp:nvSpPr>
        <dsp:cNvPr id="0" name=""/>
        <dsp:cNvSpPr/>
      </dsp:nvSpPr>
      <dsp:spPr>
        <a:xfrm>
          <a:off x="4033707" y="1676253"/>
          <a:ext cx="1519167" cy="48627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814" tIns="76200" rIns="76200" bIns="76200" numCol="1" spcCol="1270" anchor="ctr" anchorCtr="0">
          <a:noAutofit/>
        </a:bodyPr>
        <a:lstStyle/>
        <a:p>
          <a:pPr lvl="0" algn="l" defTabSz="889000">
            <a:lnSpc>
              <a:spcPct val="90000"/>
            </a:lnSpc>
            <a:spcBef>
              <a:spcPct val="0"/>
            </a:spcBef>
            <a:spcAft>
              <a:spcPct val="35000"/>
            </a:spcAft>
          </a:pPr>
          <a:r>
            <a:rPr lang="lv-LV" sz="2000" kern="1200" dirty="0" err="1"/>
            <a:t>Garage</a:t>
          </a:r>
          <a:r>
            <a:rPr lang="lv-LV" sz="2000" kern="1200" dirty="0"/>
            <a:t> </a:t>
          </a:r>
          <a:r>
            <a:rPr lang="lv-LV" sz="2000" kern="1200" dirty="0" err="1"/>
            <a:t>doors</a:t>
          </a:r>
          <a:endParaRPr lang="en-US" sz="2000" kern="1200" dirty="0"/>
        </a:p>
      </dsp:txBody>
      <dsp:txXfrm>
        <a:off x="4057445" y="1699991"/>
        <a:ext cx="1471691" cy="438803"/>
      </dsp:txXfrm>
    </dsp:sp>
    <dsp:sp modelId="{6BFFBD56-1663-40C9-A9CA-11AB837289A3}">
      <dsp:nvSpPr>
        <dsp:cNvPr id="0" name=""/>
        <dsp:cNvSpPr/>
      </dsp:nvSpPr>
      <dsp:spPr>
        <a:xfrm>
          <a:off x="3530799" y="1199830"/>
          <a:ext cx="841023" cy="840627"/>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975794-4536-FD44-9346-BB730D13F82B}" type="datetimeFigureOut">
              <a:rPr lang="en-US" smtClean="0"/>
              <a:t>27/09/17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D508AC-62AA-8542-BC4B-649CAFB489FA}" type="slidenum">
              <a:rPr lang="en-US" smtClean="0"/>
              <a:t>‹#›</a:t>
            </a:fld>
            <a:endParaRPr lang="en-US"/>
          </a:p>
        </p:txBody>
      </p:sp>
    </p:spTree>
    <p:extLst>
      <p:ext uri="{BB962C8B-B14F-4D97-AF65-F5344CB8AC3E}">
        <p14:creationId xmlns:p14="http://schemas.microsoft.com/office/powerpoint/2010/main" val="4097424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1</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533DAD6E-E9D9-4131-89A7-8109BECBCAA2}" type="slidenum">
              <a:rPr lang="is-IS" smtClean="0"/>
              <a:t>18</a:t>
            </a:fld>
            <a:endParaRPr lang="is-IS"/>
          </a:p>
        </p:txBody>
      </p:sp>
    </p:spTree>
    <p:extLst>
      <p:ext uri="{BB962C8B-B14F-4D97-AF65-F5344CB8AC3E}">
        <p14:creationId xmlns:p14="http://schemas.microsoft.com/office/powerpoint/2010/main" val="393336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D508AC-62AA-8542-BC4B-649CAFB489FA}" type="slidenum">
              <a:rPr lang="en-US" smtClean="0"/>
              <a:t>19</a:t>
            </a:fld>
            <a:endParaRPr lang="en-US" dirty="0"/>
          </a:p>
        </p:txBody>
      </p:sp>
    </p:spTree>
    <p:extLst>
      <p:ext uri="{BB962C8B-B14F-4D97-AF65-F5344CB8AC3E}">
        <p14:creationId xmlns:p14="http://schemas.microsoft.com/office/powerpoint/2010/main" val="1607943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23</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D508AC-62AA-8542-BC4B-649CAFB489FA}" type="slidenum">
              <a:rPr lang="en-US" smtClean="0"/>
              <a:t>24</a:t>
            </a:fld>
            <a:endParaRPr lang="en-US" dirty="0"/>
          </a:p>
        </p:txBody>
      </p:sp>
    </p:spTree>
    <p:extLst>
      <p:ext uri="{BB962C8B-B14F-4D97-AF65-F5344CB8AC3E}">
        <p14:creationId xmlns:p14="http://schemas.microsoft.com/office/powerpoint/2010/main" val="1607943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D508AC-62AA-8542-BC4B-649CAFB489FA}" type="slidenum">
              <a:rPr lang="en-US" smtClean="0"/>
              <a:t>25</a:t>
            </a:fld>
            <a:endParaRPr lang="en-US" dirty="0"/>
          </a:p>
        </p:txBody>
      </p:sp>
    </p:spTree>
    <p:extLst>
      <p:ext uri="{BB962C8B-B14F-4D97-AF65-F5344CB8AC3E}">
        <p14:creationId xmlns:p14="http://schemas.microsoft.com/office/powerpoint/2010/main" val="160794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26</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29</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31</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32</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C51CD4-DCC5-184D-811D-0B875655DFD6}"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86244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2</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8DE7C472-C7F2-471F-BD6D-BD2C067B57CC}" type="slidenum">
              <a:rPr lang="en-US" smtClean="0"/>
              <a:t>39</a:t>
            </a:fld>
            <a:endParaRPr lang="en-US"/>
          </a:p>
        </p:txBody>
      </p:sp>
    </p:spTree>
    <p:extLst>
      <p:ext uri="{BB962C8B-B14F-4D97-AF65-F5344CB8AC3E}">
        <p14:creationId xmlns:p14="http://schemas.microsoft.com/office/powerpoint/2010/main" val="2946646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47</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48</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49</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50</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51</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52</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53</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10</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12</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13</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14</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15</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16</a:t>
            </a:fld>
            <a:endParaRPr lang="en-US"/>
          </a:p>
        </p:txBody>
      </p:sp>
    </p:spTree>
    <p:extLst>
      <p:ext uri="{BB962C8B-B14F-4D97-AF65-F5344CB8AC3E}">
        <p14:creationId xmlns:p14="http://schemas.microsoft.com/office/powerpoint/2010/main" val="1607943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508AC-62AA-8542-BC4B-649CAFB489FA}" type="slidenum">
              <a:rPr lang="en-US" smtClean="0"/>
              <a:t>17</a:t>
            </a:fld>
            <a:endParaRPr lang="en-US"/>
          </a:p>
        </p:txBody>
      </p:sp>
    </p:spTree>
    <p:extLst>
      <p:ext uri="{BB962C8B-B14F-4D97-AF65-F5344CB8AC3E}">
        <p14:creationId xmlns:p14="http://schemas.microsoft.com/office/powerpoint/2010/main" val="160794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v-LV"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Click to edit Master subtitle style</a:t>
            </a:r>
            <a:endParaRPr lang="en-US"/>
          </a:p>
        </p:txBody>
      </p:sp>
      <p:sp>
        <p:nvSpPr>
          <p:cNvPr id="4" name="Date Placeholder 3"/>
          <p:cNvSpPr>
            <a:spLocks noGrp="1"/>
          </p:cNvSpPr>
          <p:nvPr>
            <p:ph type="dt" sz="half" idx="10"/>
          </p:nvPr>
        </p:nvSpPr>
        <p:spPr/>
        <p:txBody>
          <a:bodyPr/>
          <a:lstStyle/>
          <a:p>
            <a:fld id="{EA9D9BDB-C656-EA48-AEFC-2E194BED2775}" type="datetimeFigureOut">
              <a:rPr lang="en-US" smtClean="0"/>
              <a:t>27/09/17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4077235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10"/>
          </p:nvPr>
        </p:nvSpPr>
        <p:spPr/>
        <p:txBody>
          <a:bodyPr/>
          <a:lstStyle/>
          <a:p>
            <a:fld id="{EA9D9BDB-C656-EA48-AEFC-2E194BED2775}" type="datetimeFigureOut">
              <a:rPr lang="en-US" smtClean="0"/>
              <a:t>27/09/17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4009672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v-LV"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10"/>
          </p:nvPr>
        </p:nvSpPr>
        <p:spPr/>
        <p:txBody>
          <a:bodyPr/>
          <a:lstStyle/>
          <a:p>
            <a:fld id="{EA9D9BDB-C656-EA48-AEFC-2E194BED2775}" type="datetimeFigureOut">
              <a:rPr lang="en-US" smtClean="0"/>
              <a:t>27/09/17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2974770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K background">
    <p:spTree>
      <p:nvGrpSpPr>
        <p:cNvPr id="1" name=""/>
        <p:cNvGrpSpPr/>
        <p:nvPr/>
      </p:nvGrpSpPr>
      <p:grpSpPr>
        <a:xfrm>
          <a:off x="0" y="0"/>
          <a:ext cx="0" cy="0"/>
          <a:chOff x="0" y="0"/>
          <a:chExt cx="0" cy="0"/>
        </a:xfrm>
      </p:grpSpPr>
      <p:sp>
        <p:nvSpPr>
          <p:cNvPr id="12" name="Shape 12"/>
          <p:cNvSpPr>
            <a:spLocks noGrp="1"/>
          </p:cNvSpPr>
          <p:nvPr>
            <p:ph type="body" sz="quarter" idx="13"/>
          </p:nvPr>
        </p:nvSpPr>
        <p:spPr>
          <a:xfrm>
            <a:off x="2483927" y="248630"/>
            <a:ext cx="4176179" cy="1105533"/>
          </a:xfrm>
          <a:prstGeom prst="rect">
            <a:avLst/>
          </a:prstGeom>
        </p:spPr>
        <p:txBody>
          <a:bodyPr lIns="19050" tIns="19050" rIns="19050" bIns="19050" anchor="ctr">
            <a:spAutoFit/>
          </a:bodyPr>
          <a:lstStyle>
            <a:lvl1pPr marL="0" indent="0" algn="ctr" defTabSz="412580">
              <a:spcBef>
                <a:spcPts val="0"/>
              </a:spcBef>
              <a:buSzTx/>
              <a:buNone/>
              <a:defRPr sz="3467" b="1">
                <a:latin typeface="Helvetica"/>
                <a:ea typeface="Helvetica"/>
                <a:cs typeface="Helvetica"/>
                <a:sym typeface="Helvetica"/>
              </a:defRPr>
            </a:lvl1pPr>
          </a:lstStyle>
          <a:p>
            <a:r>
              <a:t>ONE GLOBAL BRAND!</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055374"/>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Introductio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4294" y="-163512"/>
            <a:ext cx="9286875" cy="7232651"/>
          </a:xfrm>
          <a:prstGeom prst="rect">
            <a:avLst/>
          </a:prstGeom>
        </p:spPr>
        <p:txBody>
          <a:bodyPr lIns="91422" tIns="45711" rIns="91422" bIns="45711"/>
          <a:lstStyle>
            <a:lvl1pPr marL="0" indent="0">
              <a:buNone/>
              <a:defRPr sz="2000"/>
            </a:lvl1pPr>
          </a:lstStyle>
          <a:p>
            <a:r>
              <a:rPr lang="en-US" smtClean="0"/>
              <a:t>Click icon to add picture</a:t>
            </a:r>
            <a:endParaRPr lang="nl-BE" dirty="0"/>
          </a:p>
        </p:txBody>
      </p:sp>
      <p:sp>
        <p:nvSpPr>
          <p:cNvPr id="4" name="Text Placeholder 3"/>
          <p:cNvSpPr>
            <a:spLocks noGrp="1"/>
          </p:cNvSpPr>
          <p:nvPr>
            <p:ph type="body" sz="quarter" idx="10" hasCustomPrompt="1"/>
          </p:nvPr>
        </p:nvSpPr>
        <p:spPr>
          <a:xfrm>
            <a:off x="3893575" y="5581911"/>
            <a:ext cx="5154891" cy="395808"/>
          </a:xfrm>
          <a:prstGeom prst="rect">
            <a:avLst/>
          </a:prstGeom>
        </p:spPr>
        <p:txBody>
          <a:bodyPr lIns="91422" tIns="45711" rIns="91422" bIns="45711"/>
          <a:lstStyle>
            <a:lvl1pPr marL="0" indent="0" algn="r">
              <a:buNone/>
              <a:defRPr sz="2800">
                <a:solidFill>
                  <a:srgbClr val="FFC000"/>
                </a:solidFill>
              </a:defRPr>
            </a:lvl1pPr>
            <a:lvl2pPr>
              <a:defRPr i="1"/>
            </a:lvl2pPr>
            <a:lvl3pPr>
              <a:defRPr i="1"/>
            </a:lvl3pPr>
            <a:lvl4pPr>
              <a:defRPr i="1"/>
            </a:lvl4pPr>
            <a:lvl5pPr>
              <a:defRPr i="1"/>
            </a:lvl5pPr>
          </a:lstStyle>
          <a:p>
            <a:r>
              <a:rPr lang="nl-BE" sz="2000" spc="300" baseline="0" dirty="0" smtClean="0">
                <a:solidFill>
                  <a:srgbClr val="FFC000"/>
                </a:solidFill>
                <a:latin typeface="+mn-lt"/>
              </a:rPr>
              <a:t>Subtitle</a:t>
            </a:r>
            <a:endParaRPr lang="nl-NL" sz="2000" b="1" spc="300" baseline="0" dirty="0" smtClean="0">
              <a:solidFill>
                <a:srgbClr val="FFC000"/>
              </a:solidFill>
              <a:latin typeface="+mn-lt"/>
            </a:endParaRPr>
          </a:p>
        </p:txBody>
      </p:sp>
      <p:sp>
        <p:nvSpPr>
          <p:cNvPr id="8" name="Title 7"/>
          <p:cNvSpPr>
            <a:spLocks noGrp="1"/>
          </p:cNvSpPr>
          <p:nvPr>
            <p:ph type="title"/>
          </p:nvPr>
        </p:nvSpPr>
        <p:spPr>
          <a:xfrm>
            <a:off x="3893575" y="5158853"/>
            <a:ext cx="5154891" cy="416246"/>
          </a:xfrm>
          <a:prstGeom prst="rect">
            <a:avLst/>
          </a:prstGeom>
        </p:spPr>
        <p:txBody>
          <a:bodyPr lIns="91422" tIns="45711" rIns="91422" bIns="45711"/>
          <a:lstStyle>
            <a:lvl1pPr algn="r">
              <a:defRPr sz="2800" cap="all" spc="300" baseline="0">
                <a:solidFill>
                  <a:schemeClr val="accent1"/>
                </a:solidFill>
              </a:defRPr>
            </a:lvl1pPr>
          </a:lstStyle>
          <a:p>
            <a:r>
              <a:rPr lang="en-US" smtClean="0"/>
              <a:t>Click to edit Master title style</a:t>
            </a:r>
            <a:endParaRPr lang="nl-BE" dirty="0"/>
          </a:p>
        </p:txBody>
      </p:sp>
      <p:sp>
        <p:nvSpPr>
          <p:cNvPr id="10" name="Picture Placeholder 9"/>
          <p:cNvSpPr>
            <a:spLocks noGrp="1"/>
          </p:cNvSpPr>
          <p:nvPr>
            <p:ph type="pic" sz="quarter" idx="12" hasCustomPrompt="1"/>
          </p:nvPr>
        </p:nvSpPr>
        <p:spPr>
          <a:xfrm>
            <a:off x="5978128" y="3957638"/>
            <a:ext cx="3070622" cy="1065212"/>
          </a:xfrm>
          <a:prstGeom prst="rect">
            <a:avLst/>
          </a:prstGeom>
        </p:spPr>
        <p:txBody>
          <a:bodyPr lIns="91422" tIns="45711" rIns="91422" bIns="45711"/>
          <a:lstStyle>
            <a:lvl1pPr marL="0" indent="0" algn="ctr">
              <a:buNone/>
              <a:defRPr sz="1800"/>
            </a:lvl1pPr>
          </a:lstStyle>
          <a:p>
            <a:r>
              <a:rPr lang="nl-BE" dirty="0" smtClean="0"/>
              <a:t>Insert logo Gosselin</a:t>
            </a:r>
            <a:endParaRPr lang="nl-BE" dirty="0"/>
          </a:p>
        </p:txBody>
      </p:sp>
      <p:sp>
        <p:nvSpPr>
          <p:cNvPr id="7" name="Rectangle 6"/>
          <p:cNvSpPr/>
          <p:nvPr/>
        </p:nvSpPr>
        <p:spPr>
          <a:xfrm>
            <a:off x="-5590" y="6673756"/>
            <a:ext cx="9180000" cy="184245"/>
          </a:xfrm>
          <a:prstGeom prst="rect">
            <a:avLst/>
          </a:prstGeom>
          <a:solidFill>
            <a:srgbClr val="64B5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a:p>
        </p:txBody>
      </p:sp>
    </p:spTree>
    <p:extLst>
      <p:ext uri="{BB962C8B-B14F-4D97-AF65-F5344CB8AC3E}">
        <p14:creationId xmlns:p14="http://schemas.microsoft.com/office/powerpoint/2010/main" val="321962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C Slide Cover 2">
    <p:spTree>
      <p:nvGrpSpPr>
        <p:cNvPr id="1" name=""/>
        <p:cNvGrpSpPr/>
        <p:nvPr/>
      </p:nvGrpSpPr>
      <p:grpSpPr>
        <a:xfrm>
          <a:off x="0" y="0"/>
          <a:ext cx="0" cy="0"/>
          <a:chOff x="0" y="0"/>
          <a:chExt cx="0" cy="0"/>
        </a:xfrm>
      </p:grpSpPr>
      <p:sp>
        <p:nvSpPr>
          <p:cNvPr id="16" name="Struktūrinė schema: neautomatinis įvedimas 15"/>
          <p:cNvSpPr/>
          <p:nvPr userDrawn="1"/>
        </p:nvSpPr>
        <p:spPr>
          <a:xfrm rot="10800000" flipH="1" flipV="1">
            <a:off x="3675" y="5688631"/>
            <a:ext cx="9144000" cy="1196752"/>
          </a:xfrm>
          <a:prstGeom prst="flowChartManualInput">
            <a:avLst/>
          </a:prstGeom>
          <a:gradFill>
            <a:gsLst>
              <a:gs pos="0">
                <a:srgbClr val="00012A"/>
              </a:gs>
              <a:gs pos="100000">
                <a:srgbClr val="00547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800"/>
          </a:p>
        </p:txBody>
      </p:sp>
      <p:pic>
        <p:nvPicPr>
          <p:cNvPr id="12" name="Picture 15" descr="be fono_balta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92280" y="6237314"/>
            <a:ext cx="1800200" cy="325947"/>
          </a:xfrm>
          <a:prstGeom prst="rect">
            <a:avLst/>
          </a:prstGeom>
        </p:spPr>
      </p:pic>
      <p:pic>
        <p:nvPicPr>
          <p:cNvPr id="1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754160" y="3356992"/>
            <a:ext cx="1590117"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ksto vietos rezervavimo ženklas 22"/>
          <p:cNvSpPr>
            <a:spLocks noGrp="1"/>
          </p:cNvSpPr>
          <p:nvPr>
            <p:ph type="body" sz="quarter" idx="12" hasCustomPrompt="1"/>
          </p:nvPr>
        </p:nvSpPr>
        <p:spPr>
          <a:xfrm>
            <a:off x="611808" y="2205040"/>
            <a:ext cx="5040312" cy="522287"/>
          </a:xfrm>
          <a:prstGeom prst="rect">
            <a:avLst/>
          </a:prstGeom>
        </p:spPr>
        <p:txBody>
          <a:bodyPr lIns="0"/>
          <a:lstStyle>
            <a:lvl1pPr marL="0" indent="0">
              <a:buNone/>
              <a:defRPr sz="2800" baseline="0">
                <a:latin typeface="Cambria" panose="02040503050406030204" pitchFamily="18" charset="0"/>
              </a:defRPr>
            </a:lvl1pPr>
          </a:lstStyle>
          <a:p>
            <a:pPr lvl="0"/>
            <a:r>
              <a:rPr lang="en-GB" dirty="0"/>
              <a:t>SC title</a:t>
            </a:r>
            <a:endParaRPr lang="lt-LT" dirty="0"/>
          </a:p>
        </p:txBody>
      </p:sp>
      <p:sp>
        <p:nvSpPr>
          <p:cNvPr id="25" name="Turinio vietos rezervavimo ženklas 24"/>
          <p:cNvSpPr>
            <a:spLocks noGrp="1"/>
          </p:cNvSpPr>
          <p:nvPr>
            <p:ph sz="quarter" idx="13" hasCustomPrompt="1"/>
          </p:nvPr>
        </p:nvSpPr>
        <p:spPr>
          <a:xfrm>
            <a:off x="600225" y="3098123"/>
            <a:ext cx="2387600" cy="287337"/>
          </a:xfrm>
          <a:prstGeom prst="rect">
            <a:avLst/>
          </a:prstGeom>
        </p:spPr>
        <p:txBody>
          <a:bodyPr lIns="0"/>
          <a:lstStyle>
            <a:lvl1pPr marL="0" indent="0">
              <a:buNone/>
              <a:defRPr sz="1600">
                <a:solidFill>
                  <a:srgbClr val="808080"/>
                </a:solidFill>
              </a:defRPr>
            </a:lvl1pPr>
          </a:lstStyle>
          <a:p>
            <a:pPr lvl="0"/>
            <a:r>
              <a:rPr lang="en-GB" dirty="0"/>
              <a:t>SC subtitle</a:t>
            </a:r>
            <a:endParaRPr lang="lt-LT" dirty="0"/>
          </a:p>
        </p:txBody>
      </p:sp>
      <p:sp>
        <p:nvSpPr>
          <p:cNvPr id="27" name="Teksto vietos rezervavimo ženklas 26"/>
          <p:cNvSpPr>
            <a:spLocks noGrp="1"/>
          </p:cNvSpPr>
          <p:nvPr>
            <p:ph type="body" sz="quarter" idx="14" hasCustomPrompt="1"/>
          </p:nvPr>
        </p:nvSpPr>
        <p:spPr>
          <a:xfrm>
            <a:off x="561640" y="3659787"/>
            <a:ext cx="2159000" cy="431800"/>
          </a:xfrm>
          <a:prstGeom prst="rect">
            <a:avLst/>
          </a:prstGeom>
        </p:spPr>
        <p:txBody>
          <a:bodyPr lIns="0"/>
          <a:lstStyle>
            <a:lvl1pPr marL="0" indent="0" algn="l">
              <a:buNone/>
              <a:defRPr sz="1600">
                <a:solidFill>
                  <a:srgbClr val="808080"/>
                </a:solidFill>
              </a:defRPr>
            </a:lvl1pPr>
          </a:lstStyle>
          <a:p>
            <a:pPr lvl="0"/>
            <a:r>
              <a:rPr lang="en-GB" dirty="0"/>
              <a:t>Data</a:t>
            </a:r>
            <a:endParaRPr lang="lt-LT" dirty="0"/>
          </a:p>
        </p:txBody>
      </p:sp>
      <p:sp>
        <p:nvSpPr>
          <p:cNvPr id="31" name="Paveikslėlio vietos rezervavimo ženklas 30"/>
          <p:cNvSpPr>
            <a:spLocks noGrp="1"/>
          </p:cNvSpPr>
          <p:nvPr>
            <p:ph type="pic" sz="quarter" idx="16" hasCustomPrompt="1"/>
          </p:nvPr>
        </p:nvSpPr>
        <p:spPr>
          <a:xfrm>
            <a:off x="611560" y="692150"/>
            <a:ext cx="1295474" cy="1080666"/>
          </a:xfrm>
          <a:prstGeom prst="rect">
            <a:avLst/>
          </a:prstGeom>
        </p:spPr>
        <p:txBody>
          <a:bodyPr anchor="ctr"/>
          <a:lstStyle>
            <a:lvl1pPr marL="0" indent="0" algn="ctr">
              <a:buFontTx/>
              <a:buNone/>
              <a:defRPr sz="1600">
                <a:solidFill>
                  <a:srgbClr val="FF0000"/>
                </a:solidFill>
              </a:defRPr>
            </a:lvl1pPr>
          </a:lstStyle>
          <a:p>
            <a:r>
              <a:rPr lang="en-GB" dirty="0"/>
              <a:t>Partner / Client Logo</a:t>
            </a:r>
            <a:endParaRPr lang="lt-LT" dirty="0"/>
          </a:p>
        </p:txBody>
      </p:sp>
      <p:sp>
        <p:nvSpPr>
          <p:cNvPr id="33" name="Paveikslėlio vietos rezervavimo ženklas 32"/>
          <p:cNvSpPr>
            <a:spLocks noGrp="1"/>
          </p:cNvSpPr>
          <p:nvPr>
            <p:ph type="pic" sz="quarter" idx="17" hasCustomPrompt="1"/>
          </p:nvPr>
        </p:nvSpPr>
        <p:spPr>
          <a:xfrm>
            <a:off x="2123730" y="692150"/>
            <a:ext cx="1368152" cy="1081088"/>
          </a:xfrm>
          <a:prstGeom prst="rect">
            <a:avLst/>
          </a:prstGeom>
        </p:spPr>
        <p:txBody>
          <a:bodyPr anchor="ctr"/>
          <a:lstStyle>
            <a:lvl1pPr marL="0" indent="0" algn="ctr">
              <a:buNone/>
              <a:defRPr sz="1600">
                <a:solidFill>
                  <a:srgbClr val="FF0000"/>
                </a:solidFill>
              </a:defRPr>
            </a:lvl1pPr>
          </a:lstStyle>
          <a:p>
            <a:r>
              <a:rPr lang="en-GB" dirty="0"/>
              <a:t>Client / Partner logo</a:t>
            </a:r>
            <a:endParaRPr lang="lt-LT" dirty="0"/>
          </a:p>
        </p:txBody>
      </p:sp>
    </p:spTree>
    <p:extLst>
      <p:ext uri="{BB962C8B-B14F-4D97-AF65-F5344CB8AC3E}">
        <p14:creationId xmlns:p14="http://schemas.microsoft.com/office/powerpoint/2010/main" val="2960336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Content Placeholder 2"/>
          <p:cNvSpPr>
            <a:spLocks noGrp="1"/>
          </p:cNvSpPr>
          <p:nvPr>
            <p:ph idx="1"/>
          </p:nvPr>
        </p:nvSpPr>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10"/>
          </p:nvPr>
        </p:nvSpPr>
        <p:spPr/>
        <p:txBody>
          <a:bodyPr/>
          <a:lstStyle/>
          <a:p>
            <a:fld id="{EA9D9BDB-C656-EA48-AEFC-2E194BED2775}" type="datetimeFigureOut">
              <a:rPr lang="en-US" smtClean="0"/>
              <a:t>27/09/17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982353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v-LV"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smtClean="0"/>
              <a:t>Click to edit Master text styles</a:t>
            </a:r>
          </a:p>
        </p:txBody>
      </p:sp>
      <p:sp>
        <p:nvSpPr>
          <p:cNvPr id="4" name="Date Placeholder 3"/>
          <p:cNvSpPr>
            <a:spLocks noGrp="1"/>
          </p:cNvSpPr>
          <p:nvPr>
            <p:ph type="dt" sz="half" idx="10"/>
          </p:nvPr>
        </p:nvSpPr>
        <p:spPr/>
        <p:txBody>
          <a:bodyPr/>
          <a:lstStyle/>
          <a:p>
            <a:fld id="{EA9D9BDB-C656-EA48-AEFC-2E194BED2775}" type="datetimeFigureOut">
              <a:rPr lang="en-US" smtClean="0"/>
              <a:t>27/09/17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394606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5" name="Date Placeholder 4"/>
          <p:cNvSpPr>
            <a:spLocks noGrp="1"/>
          </p:cNvSpPr>
          <p:nvPr>
            <p:ph type="dt" sz="half" idx="10"/>
          </p:nvPr>
        </p:nvSpPr>
        <p:spPr/>
        <p:txBody>
          <a:bodyPr/>
          <a:lstStyle/>
          <a:p>
            <a:fld id="{EA9D9BDB-C656-EA48-AEFC-2E194BED2775}" type="datetimeFigureOut">
              <a:rPr lang="en-US" smtClean="0"/>
              <a:t>27/09/17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2912974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7" name="Date Placeholder 6"/>
          <p:cNvSpPr>
            <a:spLocks noGrp="1"/>
          </p:cNvSpPr>
          <p:nvPr>
            <p:ph type="dt" sz="half" idx="10"/>
          </p:nvPr>
        </p:nvSpPr>
        <p:spPr/>
        <p:txBody>
          <a:bodyPr/>
          <a:lstStyle/>
          <a:p>
            <a:fld id="{EA9D9BDB-C656-EA48-AEFC-2E194BED2775}" type="datetimeFigureOut">
              <a:rPr lang="en-US" smtClean="0"/>
              <a:t>27/09/17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233712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Date Placeholder 2"/>
          <p:cNvSpPr>
            <a:spLocks noGrp="1"/>
          </p:cNvSpPr>
          <p:nvPr>
            <p:ph type="dt" sz="half" idx="10"/>
          </p:nvPr>
        </p:nvSpPr>
        <p:spPr/>
        <p:txBody>
          <a:bodyPr/>
          <a:lstStyle/>
          <a:p>
            <a:fld id="{EA9D9BDB-C656-EA48-AEFC-2E194BED2775}" type="datetimeFigureOut">
              <a:rPr lang="en-US" smtClean="0"/>
              <a:t>27/09/17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59915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D9BDB-C656-EA48-AEFC-2E194BED2775}" type="datetimeFigureOut">
              <a:rPr lang="en-US" smtClean="0"/>
              <a:t>27/09/17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42506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v-LV"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4"/>
          <p:cNvSpPr>
            <a:spLocks noGrp="1"/>
          </p:cNvSpPr>
          <p:nvPr>
            <p:ph type="dt" sz="half" idx="10"/>
          </p:nvPr>
        </p:nvSpPr>
        <p:spPr/>
        <p:txBody>
          <a:bodyPr/>
          <a:lstStyle/>
          <a:p>
            <a:fld id="{EA9D9BDB-C656-EA48-AEFC-2E194BED2775}" type="datetimeFigureOut">
              <a:rPr lang="en-US" smtClean="0"/>
              <a:t>27/09/17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98245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v-LV"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4"/>
          <p:cNvSpPr>
            <a:spLocks noGrp="1"/>
          </p:cNvSpPr>
          <p:nvPr>
            <p:ph type="dt" sz="half" idx="10"/>
          </p:nvPr>
        </p:nvSpPr>
        <p:spPr/>
        <p:txBody>
          <a:bodyPr/>
          <a:lstStyle/>
          <a:p>
            <a:fld id="{EA9D9BDB-C656-EA48-AEFC-2E194BED2775}" type="datetimeFigureOut">
              <a:rPr lang="en-US" smtClean="0"/>
              <a:t>27/09/17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02F67-7321-064F-9CCC-3702618B89F3}" type="slidenum">
              <a:rPr lang="en-US" smtClean="0"/>
              <a:t>‹#›</a:t>
            </a:fld>
            <a:endParaRPr lang="en-US"/>
          </a:p>
        </p:txBody>
      </p:sp>
    </p:spTree>
    <p:extLst>
      <p:ext uri="{BB962C8B-B14F-4D97-AF65-F5344CB8AC3E}">
        <p14:creationId xmlns:p14="http://schemas.microsoft.com/office/powerpoint/2010/main" val="4882629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v-LV"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D9BDB-C656-EA48-AEFC-2E194BED2775}" type="datetimeFigureOut">
              <a:rPr lang="en-US" smtClean="0"/>
              <a:t>27/09/17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02F67-7321-064F-9CCC-3702618B89F3}" type="slidenum">
              <a:rPr lang="en-US" smtClean="0"/>
              <a:t>‹#›</a:t>
            </a:fld>
            <a:endParaRPr lang="en-US"/>
          </a:p>
        </p:txBody>
      </p:sp>
    </p:spTree>
    <p:extLst>
      <p:ext uri="{BB962C8B-B14F-4D97-AF65-F5344CB8AC3E}">
        <p14:creationId xmlns:p14="http://schemas.microsoft.com/office/powerpoint/2010/main" val="2855750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GIF"/><Relationship Id="rId6" Type="http://schemas.openxmlformats.org/officeDocument/2006/relationships/image" Target="../media/image16.gi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1" Type="http://schemas.openxmlformats.org/officeDocument/2006/relationships/image" Target="../media/image23.GIF"/><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GIF"/><Relationship Id="rId16" Type="http://schemas.openxmlformats.org/officeDocument/2006/relationships/image" Target="../media/image28.GIF"/><Relationship Id="rId17" Type="http://schemas.openxmlformats.org/officeDocument/2006/relationships/image" Target="../media/image29.GIF"/><Relationship Id="rId18" Type="http://schemas.openxmlformats.org/officeDocument/2006/relationships/image" Target="../media/image16.gif"/><Relationship Id="rId19" Type="http://schemas.openxmlformats.org/officeDocument/2006/relationships/image" Target="../media/image15.GIF"/><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gif"/><Relationship Id="rId8" Type="http://schemas.openxmlformats.org/officeDocument/2006/relationships/image" Target="../media/image20.GIF"/><Relationship Id="rId9" Type="http://schemas.openxmlformats.org/officeDocument/2006/relationships/image" Target="../media/image21.gif"/><Relationship Id="rId10"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b.nabuurs@vph.lt" TargetMode="Externa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11" Type="http://schemas.openxmlformats.org/officeDocument/2006/relationships/image" Target="../media/image54.jpeg"/><Relationship Id="rId12" Type="http://schemas.openxmlformats.org/officeDocument/2006/relationships/image" Target="../media/image55.jpg"/><Relationship Id="rId13" Type="http://schemas.openxmlformats.org/officeDocument/2006/relationships/image" Target="../media/image56.jpg"/><Relationship Id="rId14"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image" Target="../media/image45.emf"/><Relationship Id="rId3" Type="http://schemas.openxmlformats.org/officeDocument/2006/relationships/image" Target="../media/image46.jp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g"/><Relationship Id="rId7" Type="http://schemas.openxmlformats.org/officeDocument/2006/relationships/image" Target="../media/image50.png"/><Relationship Id="rId8" Type="http://schemas.openxmlformats.org/officeDocument/2006/relationships/image" Target="../media/image51.jpeg"/><Relationship Id="rId9" Type="http://schemas.openxmlformats.org/officeDocument/2006/relationships/image" Target="../media/image52.jpg"/><Relationship Id="rId10" Type="http://schemas.openxmlformats.org/officeDocument/2006/relationships/image" Target="../media/image5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www.kalupesrotas.lv/" TargetMode="External"/><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image" Target="../media/image62.emf"/></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4.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jp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g"/><Relationship Id="rId3" Type="http://schemas.openxmlformats.org/officeDocument/2006/relationships/hyperlink" Target="mailto:dzintra.renigere@rbirojs.l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png"/><Relationship Id="rId8" Type="http://schemas.openxmlformats.org/officeDocument/2006/relationships/image" Target="../media/image87.jpeg"/><Relationship Id="rId9" Type="http://schemas.openxmlformats.org/officeDocument/2006/relationships/image" Target="../media/image88.jpeg"/><Relationship Id="rId10" Type="http://schemas.openxmlformats.org/officeDocument/2006/relationships/image" Target="../media/image89.jpeg"/><Relationship Id="rId1" Type="http://schemas.openxmlformats.org/officeDocument/2006/relationships/slideLayout" Target="../slideLayouts/slideLayout1.xml"/><Relationship Id="rId2"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hyperlink" Target="http://www.pkserviss.l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emf"/><Relationship Id="rId3" Type="http://schemas.openxmlformats.org/officeDocument/2006/relationships/image" Target="../media/image10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john@premiumfood.lv" TargetMode="External"/><Relationship Id="rId3"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12.png"/><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mailto:gints.turlajs@smartcontinent.lv"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6" name="Title 1"/>
          <p:cNvSpPr>
            <a:spLocks noGrp="1"/>
          </p:cNvSpPr>
          <p:nvPr>
            <p:ph type="ctrTitle"/>
          </p:nvPr>
        </p:nvSpPr>
        <p:spPr>
          <a:xfrm>
            <a:off x="331919" y="2318019"/>
            <a:ext cx="8456711" cy="3915871"/>
          </a:xfrm>
        </p:spPr>
        <p:txBody>
          <a:bodyPr>
            <a:normAutofit/>
          </a:bodyPr>
          <a:lstStyle/>
          <a:p>
            <a:r>
              <a:rPr lang="en-CA" sz="2200" dirty="0" smtClean="0"/>
              <a:t>the </a:t>
            </a:r>
            <a:r>
              <a:rPr lang="en-US" dirty="0"/>
              <a:t/>
            </a:r>
            <a:br>
              <a:rPr lang="en-US" dirty="0"/>
            </a:br>
            <a:r>
              <a:rPr lang="en-CA" sz="3600" dirty="0" smtClean="0"/>
              <a:t>Canadian </a:t>
            </a:r>
            <a:r>
              <a:rPr lang="en-CA" sz="3600" dirty="0"/>
              <a:t>Chamber of Commerce in </a:t>
            </a:r>
            <a:r>
              <a:rPr lang="en-CA" sz="3600" dirty="0" smtClean="0"/>
              <a:t>Latvia</a:t>
            </a:r>
            <a:r>
              <a:rPr lang="en-US" dirty="0" smtClean="0"/>
              <a:t/>
            </a:r>
            <a:br>
              <a:rPr lang="en-US" dirty="0" smtClean="0"/>
            </a:br>
            <a:r>
              <a:rPr lang="en-US" dirty="0" smtClean="0"/>
              <a:t>(CanCham)</a:t>
            </a:r>
            <a:br>
              <a:rPr lang="en-US" dirty="0" smtClean="0"/>
            </a:br>
            <a:r>
              <a:rPr lang="en-US" dirty="0"/>
              <a:t/>
            </a:r>
            <a:br>
              <a:rPr lang="en-US" dirty="0"/>
            </a:br>
            <a:r>
              <a:rPr lang="en-US" dirty="0"/>
              <a:t>Connecting Canada and </a:t>
            </a:r>
            <a:r>
              <a:rPr lang="en-US" dirty="0" smtClean="0"/>
              <a:t>Latvia</a:t>
            </a:r>
            <a:endParaRPr lang="en-US" dirty="0"/>
          </a:p>
        </p:txBody>
      </p:sp>
    </p:spTree>
    <p:extLst>
      <p:ext uri="{BB962C8B-B14F-4D97-AF65-F5344CB8AC3E}">
        <p14:creationId xmlns:p14="http://schemas.microsoft.com/office/powerpoint/2010/main" val="39186831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2276782" y="1861689"/>
            <a:ext cx="3788417" cy="707886"/>
          </a:xfrm>
          <a:prstGeom prst="rect">
            <a:avLst/>
          </a:prstGeom>
          <a:noFill/>
        </p:spPr>
        <p:txBody>
          <a:bodyPr wrap="none" rtlCol="0">
            <a:spAutoFit/>
          </a:bodyPr>
          <a:lstStyle/>
          <a:p>
            <a:r>
              <a:rPr lang="en-US" sz="4000" b="1" dirty="0" smtClean="0">
                <a:solidFill>
                  <a:srgbClr val="FF0000"/>
                </a:solidFill>
              </a:rPr>
              <a:t>And what lately?</a:t>
            </a:r>
            <a:endParaRPr lang="en-US" sz="4000" b="1" dirty="0">
              <a:solidFill>
                <a:srgbClr val="FF0000"/>
              </a:solidFill>
            </a:endParaRPr>
          </a:p>
        </p:txBody>
      </p:sp>
      <p:sp>
        <p:nvSpPr>
          <p:cNvPr id="6" name="Rectangle 5"/>
          <p:cNvSpPr/>
          <p:nvPr/>
        </p:nvSpPr>
        <p:spPr>
          <a:xfrm>
            <a:off x="725723" y="2839123"/>
            <a:ext cx="8525641" cy="3108544"/>
          </a:xfrm>
          <a:prstGeom prst="rect">
            <a:avLst/>
          </a:prstGeom>
        </p:spPr>
        <p:txBody>
          <a:bodyPr wrap="square">
            <a:spAutoFit/>
          </a:bodyPr>
          <a:lstStyle/>
          <a:p>
            <a:r>
              <a:rPr lang="en-US" sz="2800" dirty="0" smtClean="0">
                <a:latin typeface="+mj-lt"/>
                <a:ea typeface="+mj-ea"/>
                <a:cs typeface="+mj-cs"/>
              </a:rPr>
              <a:t>Because recent changes = new markets</a:t>
            </a:r>
          </a:p>
          <a:p>
            <a:endParaRPr lang="en-US" sz="2800" dirty="0" smtClean="0">
              <a:latin typeface="+mj-lt"/>
              <a:ea typeface="+mj-ea"/>
              <a:cs typeface="+mj-cs"/>
            </a:endParaRPr>
          </a:p>
          <a:p>
            <a:r>
              <a:rPr lang="en-US" sz="2800" dirty="0" smtClean="0">
                <a:latin typeface="+mj-lt"/>
                <a:ea typeface="+mj-ea"/>
                <a:cs typeface="+mj-cs"/>
              </a:rPr>
              <a:t>2017</a:t>
            </a:r>
          </a:p>
          <a:p>
            <a:pPr marL="914400" lvl="1" indent="-457200">
              <a:buFont typeface="Arial"/>
              <a:buChar char="•"/>
            </a:pPr>
            <a:r>
              <a:rPr lang="en-US" sz="2800" dirty="0" smtClean="0">
                <a:latin typeface="+mj-lt"/>
                <a:ea typeface="+mj-ea"/>
                <a:cs typeface="+mj-cs"/>
              </a:rPr>
              <a:t>CETA</a:t>
            </a:r>
          </a:p>
          <a:p>
            <a:pPr marL="914400" lvl="1" indent="-457200">
              <a:buFont typeface="Arial"/>
              <a:buChar char="•"/>
            </a:pPr>
            <a:r>
              <a:rPr lang="en-US" sz="2800" dirty="0" smtClean="0">
                <a:latin typeface="+mj-lt"/>
                <a:ea typeface="+mj-ea"/>
                <a:cs typeface="+mj-cs"/>
              </a:rPr>
              <a:t>Canadian NATO Deployment in Latvia</a:t>
            </a:r>
          </a:p>
          <a:p>
            <a:pPr marL="914400" lvl="1" indent="-457200">
              <a:buFont typeface="Arial"/>
              <a:buChar char="•"/>
            </a:pPr>
            <a:r>
              <a:rPr lang="en-US" sz="2800" dirty="0" smtClean="0">
                <a:latin typeface="+mj-lt"/>
                <a:ea typeface="+mj-ea"/>
                <a:cs typeface="+mj-cs"/>
              </a:rPr>
              <a:t>CAF European Central Command in Riga</a:t>
            </a:r>
          </a:p>
          <a:p>
            <a:pPr marL="914400" lvl="1" indent="-457200">
              <a:buFont typeface="Arial"/>
              <a:buChar char="•"/>
            </a:pPr>
            <a:r>
              <a:rPr lang="en-US" sz="2800" dirty="0" smtClean="0">
                <a:latin typeface="+mj-lt"/>
                <a:ea typeface="+mj-ea"/>
                <a:cs typeface="+mj-cs"/>
              </a:rPr>
              <a:t>NAFTA</a:t>
            </a:r>
            <a:endParaRPr lang="en-US" sz="2800" dirty="0">
              <a:latin typeface="+mj-lt"/>
              <a:ea typeface="+mj-ea"/>
              <a:cs typeface="+mj-cs"/>
            </a:endParaRPr>
          </a:p>
        </p:txBody>
      </p:sp>
    </p:spTree>
    <p:extLst>
      <p:ext uri="{BB962C8B-B14F-4D97-AF65-F5344CB8AC3E}">
        <p14:creationId xmlns:p14="http://schemas.microsoft.com/office/powerpoint/2010/main" val="21455751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1979613" y="404813"/>
            <a:ext cx="5976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tr-TR" dirty="0"/>
          </a:p>
        </p:txBody>
      </p:sp>
      <p:sp>
        <p:nvSpPr>
          <p:cNvPr id="4" name="TextBox 3"/>
          <p:cNvSpPr txBox="1"/>
          <p:nvPr/>
        </p:nvSpPr>
        <p:spPr>
          <a:xfrm>
            <a:off x="493889" y="794801"/>
            <a:ext cx="8156222" cy="830997"/>
          </a:xfrm>
          <a:prstGeom prst="rect">
            <a:avLst/>
          </a:prstGeom>
          <a:noFill/>
        </p:spPr>
        <p:txBody>
          <a:bodyPr wrap="square" rtlCol="0">
            <a:spAutoFit/>
          </a:bodyPr>
          <a:lstStyle/>
          <a:p>
            <a:pPr marL="0" lvl="1" algn="ctr"/>
            <a:r>
              <a:rPr lang="en-CA" sz="3000" b="1" dirty="0" smtClean="0">
                <a:solidFill>
                  <a:srgbClr val="FFFFFF"/>
                </a:solidFill>
              </a:rPr>
              <a:t>History: Why then, why now?</a:t>
            </a:r>
            <a:endParaRPr lang="en-US" sz="3000" b="1" dirty="0">
              <a:solidFill>
                <a:srgbClr val="FFFFFF"/>
              </a:solidFill>
            </a:endParaRPr>
          </a:p>
          <a:p>
            <a:endParaRPr lang="en-CA" b="1" dirty="0"/>
          </a:p>
        </p:txBody>
      </p:sp>
      <p:sp>
        <p:nvSpPr>
          <p:cNvPr id="7" name="TextBox 6"/>
          <p:cNvSpPr txBox="1"/>
          <p:nvPr/>
        </p:nvSpPr>
        <p:spPr>
          <a:xfrm>
            <a:off x="340856" y="1409421"/>
            <a:ext cx="8309255" cy="4031873"/>
          </a:xfrm>
          <a:prstGeom prst="rect">
            <a:avLst/>
          </a:prstGeom>
          <a:noFill/>
        </p:spPr>
        <p:txBody>
          <a:bodyPr wrap="square" rtlCol="0">
            <a:spAutoFit/>
          </a:bodyPr>
          <a:lstStyle/>
          <a:p>
            <a:pPr algn="ctr"/>
            <a:r>
              <a:rPr lang="en-CA" sz="2400" b="1" dirty="0" smtClean="0">
                <a:solidFill>
                  <a:srgbClr val="FFFFFF"/>
                </a:solidFill>
              </a:rPr>
              <a:t>What is now…</a:t>
            </a:r>
            <a:endParaRPr lang="en-CA" sz="2400" b="1" dirty="0">
              <a:solidFill>
                <a:srgbClr val="FFFFFF"/>
              </a:solidFill>
            </a:endParaRPr>
          </a:p>
          <a:p>
            <a:pPr algn="ctr"/>
            <a:endParaRPr lang="en-US" sz="1400" dirty="0">
              <a:solidFill>
                <a:srgbClr val="0D0D0D"/>
              </a:solidFill>
            </a:endParaRPr>
          </a:p>
          <a:p>
            <a:pPr algn="ctr"/>
            <a:r>
              <a:rPr lang="en-CA" sz="2400" dirty="0" smtClean="0">
                <a:solidFill>
                  <a:srgbClr val="0D0D0D"/>
                </a:solidFill>
              </a:rPr>
              <a:t>A financially and politically stable country </a:t>
            </a:r>
          </a:p>
          <a:p>
            <a:pPr algn="ctr"/>
            <a:r>
              <a:rPr lang="en-CA" sz="2400" dirty="0" smtClean="0">
                <a:solidFill>
                  <a:srgbClr val="0D0D0D"/>
                </a:solidFill>
              </a:rPr>
              <a:t>with a growing economy, an ideal location, </a:t>
            </a:r>
          </a:p>
          <a:p>
            <a:pPr algn="ctr"/>
            <a:r>
              <a:rPr lang="en-CA" sz="2400" dirty="0" smtClean="0">
                <a:solidFill>
                  <a:srgbClr val="0D0D0D"/>
                </a:solidFill>
              </a:rPr>
              <a:t>shared values with North America and </a:t>
            </a:r>
          </a:p>
          <a:p>
            <a:pPr algn="ctr"/>
            <a:r>
              <a:rPr lang="en-CA" sz="2400" dirty="0" smtClean="0">
                <a:solidFill>
                  <a:srgbClr val="0D0D0D"/>
                </a:solidFill>
              </a:rPr>
              <a:t>an infrastructure of chemical and pharmaceutical manufacturing, </a:t>
            </a:r>
          </a:p>
          <a:p>
            <a:pPr algn="ctr"/>
            <a:r>
              <a:rPr lang="en-CA" sz="2400" dirty="0" smtClean="0">
                <a:solidFill>
                  <a:srgbClr val="0D0D0D"/>
                </a:solidFill>
              </a:rPr>
              <a:t>that is driven </a:t>
            </a:r>
            <a:r>
              <a:rPr lang="en-CA" sz="2400" dirty="0">
                <a:solidFill>
                  <a:srgbClr val="0D0D0D"/>
                </a:solidFill>
              </a:rPr>
              <a:t>by various </a:t>
            </a:r>
            <a:endParaRPr lang="en-CA" sz="2400" dirty="0" smtClean="0">
              <a:solidFill>
                <a:srgbClr val="0D0D0D"/>
              </a:solidFill>
            </a:endParaRPr>
          </a:p>
          <a:p>
            <a:pPr algn="ctr"/>
            <a:r>
              <a:rPr lang="en-CA" sz="2400" dirty="0" smtClean="0">
                <a:solidFill>
                  <a:srgbClr val="0D0D0D"/>
                </a:solidFill>
              </a:rPr>
              <a:t>needs and conditions that </a:t>
            </a:r>
            <a:r>
              <a:rPr lang="en-CA" sz="2400" dirty="0">
                <a:solidFill>
                  <a:srgbClr val="0D0D0D"/>
                </a:solidFill>
              </a:rPr>
              <a:t>favour business </a:t>
            </a:r>
            <a:r>
              <a:rPr lang="en-CA" sz="2400" dirty="0" smtClean="0">
                <a:solidFill>
                  <a:srgbClr val="0D0D0D"/>
                </a:solidFill>
              </a:rPr>
              <a:t>activity.</a:t>
            </a:r>
            <a:endParaRPr lang="en-CA" sz="2400" dirty="0">
              <a:solidFill>
                <a:srgbClr val="0D0D0D"/>
              </a:solidFill>
            </a:endParaRPr>
          </a:p>
          <a:p>
            <a:pPr algn="ctr"/>
            <a:endParaRPr lang="en-CA" sz="1400" dirty="0">
              <a:solidFill>
                <a:srgbClr val="FF0000"/>
              </a:solidFill>
            </a:endParaRPr>
          </a:p>
          <a:p>
            <a:pPr algn="ctr"/>
            <a:r>
              <a:rPr lang="en-CA" sz="2400" b="1" dirty="0">
                <a:solidFill>
                  <a:srgbClr val="FF0000"/>
                </a:solidFill>
              </a:rPr>
              <a:t>A market ripe for </a:t>
            </a:r>
            <a:r>
              <a:rPr lang="en-CA" sz="2400" b="1" dirty="0" smtClean="0">
                <a:solidFill>
                  <a:srgbClr val="FF0000"/>
                </a:solidFill>
              </a:rPr>
              <a:t>entrepreneurs</a:t>
            </a:r>
            <a:endParaRPr lang="en-CA" sz="3000" b="1" dirty="0" smtClean="0">
              <a:solidFill>
                <a:srgbClr val="FF0000"/>
              </a:solidFill>
            </a:endParaRPr>
          </a:p>
          <a:p>
            <a:pPr algn="ctr"/>
            <a:r>
              <a:rPr lang="en-CA" dirty="0">
                <a:solidFill>
                  <a:schemeClr val="tx2">
                    <a:lumMod val="75000"/>
                  </a:schemeClr>
                </a:solidFill>
              </a:rPr>
              <a:t>Latvia, the Baltic region and </a:t>
            </a:r>
            <a:r>
              <a:rPr lang="en-CA" dirty="0" smtClean="0">
                <a:solidFill>
                  <a:schemeClr val="tx2">
                    <a:lumMod val="75000"/>
                  </a:schemeClr>
                </a:solidFill>
              </a:rPr>
              <a:t>Europe </a:t>
            </a:r>
            <a:r>
              <a:rPr lang="en-CA" dirty="0">
                <a:solidFill>
                  <a:schemeClr val="tx2">
                    <a:lumMod val="75000"/>
                  </a:schemeClr>
                </a:solidFill>
              </a:rPr>
              <a:t>offer unique business </a:t>
            </a:r>
            <a:r>
              <a:rPr lang="en-CA" dirty="0" smtClean="0">
                <a:solidFill>
                  <a:schemeClr val="tx2">
                    <a:lumMod val="75000"/>
                  </a:schemeClr>
                </a:solidFill>
              </a:rPr>
              <a:t>opportunities.</a:t>
            </a:r>
            <a:endParaRPr lang="en-CA" dirty="0">
              <a:solidFill>
                <a:schemeClr val="tx2">
                  <a:lumMod val="75000"/>
                </a:schemeClr>
              </a:solidFill>
            </a:endParaRPr>
          </a:p>
          <a:p>
            <a:pPr algn="ctr"/>
            <a:endParaRPr lang="en-US" dirty="0">
              <a:solidFill>
                <a:schemeClr val="bg1"/>
              </a:solidFill>
            </a:endParaRPr>
          </a:p>
        </p:txBody>
      </p:sp>
      <p:sp>
        <p:nvSpPr>
          <p:cNvPr id="10" name="Rectangle 9"/>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070" y="476985"/>
            <a:ext cx="1702149" cy="839314"/>
          </a:xfrm>
          <a:prstGeom prst="rect">
            <a:avLst/>
          </a:prstGeom>
        </p:spPr>
      </p:pic>
    </p:spTree>
    <p:extLst>
      <p:ext uri="{BB962C8B-B14F-4D97-AF65-F5344CB8AC3E}">
        <p14:creationId xmlns:p14="http://schemas.microsoft.com/office/powerpoint/2010/main" val="18461574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pic>
        <p:nvPicPr>
          <p:cNvPr id="3" name="Picture 2" descr="logo_Circle_K_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158192"/>
            <a:ext cx="9144000" cy="3451709"/>
          </a:xfrm>
          <a:prstGeom prst="rect">
            <a:avLst/>
          </a:prstGeom>
        </p:spPr>
      </p:pic>
      <p:sp>
        <p:nvSpPr>
          <p:cNvPr id="4" name="TextBox 3"/>
          <p:cNvSpPr txBox="1"/>
          <p:nvPr/>
        </p:nvSpPr>
        <p:spPr>
          <a:xfrm>
            <a:off x="664481" y="5639437"/>
            <a:ext cx="7117332" cy="954107"/>
          </a:xfrm>
          <a:prstGeom prst="rect">
            <a:avLst/>
          </a:prstGeom>
          <a:noFill/>
        </p:spPr>
        <p:txBody>
          <a:bodyPr wrap="square" rtlCol="0">
            <a:spAutoFit/>
          </a:bodyPr>
          <a:lstStyle/>
          <a:p>
            <a:pPr algn="ctr"/>
            <a:r>
              <a:rPr lang="en-US" sz="2800" dirty="0" smtClean="0"/>
              <a:t>EU Business Centre in Riga, Latvia</a:t>
            </a:r>
          </a:p>
          <a:p>
            <a:pPr algn="ctr"/>
            <a:r>
              <a:rPr lang="en-US" sz="2800" dirty="0"/>
              <a:t>500 employees in Riga and </a:t>
            </a:r>
            <a:r>
              <a:rPr lang="en-US" sz="2800" dirty="0" smtClean="0"/>
              <a:t>100 </a:t>
            </a:r>
            <a:r>
              <a:rPr lang="en-US" sz="2800" dirty="0" err="1" smtClean="0"/>
              <a:t>inIT</a:t>
            </a:r>
            <a:r>
              <a:rPr lang="en-US" sz="2800" dirty="0" smtClean="0"/>
              <a:t> </a:t>
            </a:r>
            <a:r>
              <a:rPr lang="en-US" sz="2800" dirty="0"/>
              <a:t>in Poland</a:t>
            </a:r>
          </a:p>
        </p:txBody>
      </p:sp>
    </p:spTree>
    <p:extLst>
      <p:ext uri="{BB962C8B-B14F-4D97-AF65-F5344CB8AC3E}">
        <p14:creationId xmlns:p14="http://schemas.microsoft.com/office/powerpoint/2010/main" val="3871614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2" name="Rectangle 1"/>
          <p:cNvSpPr/>
          <p:nvPr/>
        </p:nvSpPr>
        <p:spPr>
          <a:xfrm>
            <a:off x="447607" y="3022887"/>
            <a:ext cx="7955523" cy="3231654"/>
          </a:xfrm>
          <a:prstGeom prst="rect">
            <a:avLst/>
          </a:prstGeom>
        </p:spPr>
        <p:txBody>
          <a:bodyPr wrap="square">
            <a:spAutoFit/>
          </a:bodyPr>
          <a:lstStyle/>
          <a:p>
            <a:r>
              <a:rPr lang="en-US" sz="3200" dirty="0" smtClean="0">
                <a:latin typeface="+mj-lt"/>
                <a:ea typeface="+mj-ea"/>
                <a:cs typeface="+mj-cs"/>
              </a:rPr>
              <a:t>Develop</a:t>
            </a:r>
            <a:r>
              <a:rPr lang="en-US" sz="3200" dirty="0" smtClean="0"/>
              <a:t> </a:t>
            </a:r>
            <a:r>
              <a:rPr lang="en-US" sz="3200" dirty="0">
                <a:latin typeface="+mj-lt"/>
                <a:ea typeface="+mj-ea"/>
                <a:cs typeface="+mj-cs"/>
              </a:rPr>
              <a:t>business </a:t>
            </a:r>
            <a:r>
              <a:rPr lang="en-US" sz="3200" dirty="0" smtClean="0">
                <a:latin typeface="+mj-lt"/>
                <a:ea typeface="+mj-ea"/>
                <a:cs typeface="+mj-cs"/>
              </a:rPr>
              <a:t>opportunities</a:t>
            </a:r>
          </a:p>
          <a:p>
            <a:endParaRPr lang="en-US" sz="3200" dirty="0">
              <a:latin typeface="+mj-lt"/>
              <a:ea typeface="+mj-ea"/>
              <a:cs typeface="+mj-cs"/>
            </a:endParaRPr>
          </a:p>
          <a:p>
            <a:pPr marL="457200" indent="-457200">
              <a:buFont typeface="Arial"/>
              <a:buChar char="•"/>
            </a:pPr>
            <a:r>
              <a:rPr lang="en-US" sz="2800" dirty="0">
                <a:latin typeface="+mj-lt"/>
                <a:ea typeface="+mj-ea"/>
                <a:cs typeface="+mj-cs"/>
              </a:rPr>
              <a:t>Between Northern Europe </a:t>
            </a:r>
            <a:r>
              <a:rPr lang="en-US" sz="2800" dirty="0" smtClean="0">
                <a:latin typeface="+mj-lt"/>
                <a:ea typeface="+mj-ea"/>
                <a:cs typeface="+mj-cs"/>
              </a:rPr>
              <a:t>and Canada</a:t>
            </a:r>
            <a:endParaRPr lang="en-US" sz="2800" dirty="0">
              <a:latin typeface="+mj-lt"/>
              <a:ea typeface="+mj-ea"/>
              <a:cs typeface="+mj-cs"/>
            </a:endParaRPr>
          </a:p>
          <a:p>
            <a:pPr marL="457200" indent="-457200">
              <a:buFont typeface="Arial"/>
              <a:buChar char="•"/>
            </a:pPr>
            <a:r>
              <a:rPr lang="en-US" sz="2800" dirty="0">
                <a:latin typeface="+mj-lt"/>
                <a:ea typeface="+mj-ea"/>
                <a:cs typeface="+mj-cs"/>
              </a:rPr>
              <a:t>Serve as bridge between </a:t>
            </a:r>
            <a:endParaRPr lang="en-US" sz="2800" dirty="0" smtClean="0">
              <a:latin typeface="+mj-lt"/>
              <a:ea typeface="+mj-ea"/>
              <a:cs typeface="+mj-cs"/>
            </a:endParaRPr>
          </a:p>
          <a:p>
            <a:pPr marL="800100" lvl="1" indent="-342900">
              <a:buFont typeface="Arial"/>
              <a:buChar char="•"/>
            </a:pPr>
            <a:r>
              <a:rPr lang="en-US" sz="2800" dirty="0" smtClean="0">
                <a:latin typeface="+mj-lt"/>
                <a:ea typeface="+mj-ea"/>
                <a:cs typeface="+mj-cs"/>
              </a:rPr>
              <a:t>the </a:t>
            </a:r>
            <a:r>
              <a:rPr lang="en-US" sz="2800" dirty="0">
                <a:latin typeface="+mj-lt"/>
                <a:ea typeface="+mj-ea"/>
                <a:cs typeface="+mj-cs"/>
              </a:rPr>
              <a:t>EU, </a:t>
            </a:r>
            <a:endParaRPr lang="en-US" sz="2800" dirty="0" smtClean="0">
              <a:latin typeface="+mj-lt"/>
              <a:ea typeface="+mj-ea"/>
              <a:cs typeface="+mj-cs"/>
            </a:endParaRPr>
          </a:p>
          <a:p>
            <a:pPr marL="800100" lvl="1" indent="-342900">
              <a:buFont typeface="Arial"/>
              <a:buChar char="•"/>
            </a:pPr>
            <a:r>
              <a:rPr lang="en-US" sz="2800" dirty="0" smtClean="0">
                <a:latin typeface="+mj-lt"/>
                <a:ea typeface="+mj-ea"/>
                <a:cs typeface="+mj-cs"/>
              </a:rPr>
              <a:t>North </a:t>
            </a:r>
            <a:r>
              <a:rPr lang="en-US" sz="2800" dirty="0">
                <a:latin typeface="+mj-lt"/>
                <a:ea typeface="+mj-ea"/>
                <a:cs typeface="+mj-cs"/>
              </a:rPr>
              <a:t>America, </a:t>
            </a:r>
            <a:r>
              <a:rPr lang="en-US" sz="2800" dirty="0" smtClean="0">
                <a:latin typeface="+mj-lt"/>
                <a:ea typeface="+mj-ea"/>
                <a:cs typeface="+mj-cs"/>
              </a:rPr>
              <a:t>and</a:t>
            </a:r>
          </a:p>
          <a:p>
            <a:pPr marL="800100" lvl="1" indent="-342900">
              <a:buFont typeface="Arial"/>
              <a:buChar char="•"/>
            </a:pPr>
            <a:r>
              <a:rPr lang="en-US" sz="2800" dirty="0" smtClean="0">
                <a:latin typeface="+mj-lt"/>
                <a:ea typeface="+mj-ea"/>
                <a:cs typeface="+mj-cs"/>
              </a:rPr>
              <a:t>Russia</a:t>
            </a:r>
            <a:r>
              <a:rPr lang="en-US" sz="2800" dirty="0">
                <a:latin typeface="+mj-lt"/>
                <a:ea typeface="+mj-ea"/>
                <a:cs typeface="+mj-cs"/>
              </a:rPr>
              <a:t>/Central Asia/Ukraine/Belarus</a:t>
            </a:r>
          </a:p>
        </p:txBody>
      </p:sp>
      <p:sp>
        <p:nvSpPr>
          <p:cNvPr id="8" name="TextBox 7"/>
          <p:cNvSpPr txBox="1"/>
          <p:nvPr/>
        </p:nvSpPr>
        <p:spPr>
          <a:xfrm>
            <a:off x="3506450" y="2018722"/>
            <a:ext cx="2211964" cy="707886"/>
          </a:xfrm>
          <a:prstGeom prst="rect">
            <a:avLst/>
          </a:prstGeom>
          <a:noFill/>
        </p:spPr>
        <p:txBody>
          <a:bodyPr wrap="none" rtlCol="0">
            <a:spAutoFit/>
          </a:bodyPr>
          <a:lstStyle/>
          <a:p>
            <a:r>
              <a:rPr lang="en-US" sz="4000" b="1" dirty="0" smtClean="0">
                <a:solidFill>
                  <a:srgbClr val="FF0000"/>
                </a:solidFill>
              </a:rPr>
              <a:t>Objective</a:t>
            </a:r>
            <a:endParaRPr lang="en-US" sz="4000" b="1" dirty="0">
              <a:solidFill>
                <a:srgbClr val="FF0000"/>
              </a:solidFill>
            </a:endParaRPr>
          </a:p>
        </p:txBody>
      </p:sp>
    </p:spTree>
    <p:extLst>
      <p:ext uri="{BB962C8B-B14F-4D97-AF65-F5344CB8AC3E}">
        <p14:creationId xmlns:p14="http://schemas.microsoft.com/office/powerpoint/2010/main" val="11078398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6" name="TextBox 5"/>
          <p:cNvSpPr txBox="1"/>
          <p:nvPr/>
        </p:nvSpPr>
        <p:spPr>
          <a:xfrm>
            <a:off x="3753407" y="2372665"/>
            <a:ext cx="1403950" cy="707886"/>
          </a:xfrm>
          <a:prstGeom prst="rect">
            <a:avLst/>
          </a:prstGeom>
          <a:noFill/>
        </p:spPr>
        <p:txBody>
          <a:bodyPr wrap="none" rtlCol="0">
            <a:spAutoFit/>
          </a:bodyPr>
          <a:lstStyle/>
          <a:p>
            <a:r>
              <a:rPr lang="en-US" sz="4000" b="1" dirty="0" smtClean="0">
                <a:solidFill>
                  <a:srgbClr val="FF0000"/>
                </a:solidFill>
              </a:rPr>
              <a:t>How?</a:t>
            </a:r>
            <a:endParaRPr lang="en-US" sz="4000" b="1" dirty="0">
              <a:solidFill>
                <a:srgbClr val="FF0000"/>
              </a:solidFill>
            </a:endParaRPr>
          </a:p>
        </p:txBody>
      </p:sp>
      <p:sp>
        <p:nvSpPr>
          <p:cNvPr id="7" name="Rectangle 6"/>
          <p:cNvSpPr/>
          <p:nvPr/>
        </p:nvSpPr>
        <p:spPr>
          <a:xfrm>
            <a:off x="447607" y="3448341"/>
            <a:ext cx="7955523" cy="2369880"/>
          </a:xfrm>
          <a:prstGeom prst="rect">
            <a:avLst/>
          </a:prstGeom>
        </p:spPr>
        <p:txBody>
          <a:bodyPr wrap="square">
            <a:spAutoFit/>
          </a:bodyPr>
          <a:lstStyle/>
          <a:p>
            <a:r>
              <a:rPr lang="en-US" sz="3200" dirty="0" smtClean="0">
                <a:latin typeface="+mj-lt"/>
                <a:ea typeface="+mj-ea"/>
                <a:cs typeface="+mj-cs"/>
              </a:rPr>
              <a:t>Develop strategic partnerships for</a:t>
            </a:r>
          </a:p>
          <a:p>
            <a:endParaRPr lang="en-US" sz="3200" dirty="0" smtClean="0">
              <a:latin typeface="+mj-lt"/>
              <a:ea typeface="+mj-ea"/>
              <a:cs typeface="+mj-cs"/>
            </a:endParaRPr>
          </a:p>
          <a:p>
            <a:pPr marL="514350" indent="-514350">
              <a:buFont typeface="+mj-lt"/>
              <a:buAutoNum type="arabicPeriod"/>
            </a:pPr>
            <a:r>
              <a:rPr lang="en-US" sz="2800" dirty="0" smtClean="0">
                <a:latin typeface="+mj-lt"/>
                <a:ea typeface="+mj-ea"/>
                <a:cs typeface="+mj-cs"/>
              </a:rPr>
              <a:t>export of goods &amp; services from Latvia </a:t>
            </a:r>
          </a:p>
          <a:p>
            <a:pPr marL="514350" indent="-514350">
              <a:buFont typeface="+mj-lt"/>
              <a:buAutoNum type="arabicPeriod"/>
            </a:pPr>
            <a:r>
              <a:rPr lang="en-US" sz="2800" dirty="0" smtClean="0"/>
              <a:t>export </a:t>
            </a:r>
            <a:r>
              <a:rPr lang="en-US" sz="2800" dirty="0"/>
              <a:t>of goods &amp; services from </a:t>
            </a:r>
            <a:r>
              <a:rPr lang="en-US" sz="2800" dirty="0" smtClean="0"/>
              <a:t>Canada</a:t>
            </a:r>
            <a:endParaRPr lang="en-US" sz="2800" dirty="0"/>
          </a:p>
          <a:p>
            <a:pPr marL="514350" indent="-514350">
              <a:buFont typeface="+mj-lt"/>
              <a:buAutoNum type="arabicPeriod"/>
            </a:pPr>
            <a:r>
              <a:rPr lang="en-US" sz="2800" dirty="0" smtClean="0">
                <a:latin typeface="+mj-lt"/>
                <a:ea typeface="+mj-ea"/>
                <a:cs typeface="+mj-cs"/>
              </a:rPr>
              <a:t>Collaboration on international projects</a:t>
            </a:r>
            <a:endParaRPr lang="en-US" sz="2800" dirty="0">
              <a:latin typeface="+mj-lt"/>
              <a:ea typeface="+mj-ea"/>
              <a:cs typeface="+mj-cs"/>
            </a:endParaRPr>
          </a:p>
        </p:txBody>
      </p:sp>
    </p:spTree>
    <p:extLst>
      <p:ext uri="{BB962C8B-B14F-4D97-AF65-F5344CB8AC3E}">
        <p14:creationId xmlns:p14="http://schemas.microsoft.com/office/powerpoint/2010/main" val="37176914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CL_new.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946672"/>
          </a:xfrm>
          <a:prstGeom prst="rect">
            <a:avLst/>
          </a:prstGeom>
        </p:spPr>
      </p:pic>
      <p:sp>
        <p:nvSpPr>
          <p:cNvPr id="5" name="Rectangle 4"/>
          <p:cNvSpPr/>
          <p:nvPr/>
        </p:nvSpPr>
        <p:spPr>
          <a:xfrm>
            <a:off x="669388" y="1946674"/>
            <a:ext cx="7998317" cy="830997"/>
          </a:xfrm>
          <a:prstGeom prst="rect">
            <a:avLst/>
          </a:prstGeom>
        </p:spPr>
        <p:txBody>
          <a:bodyPr wrap="square">
            <a:spAutoFit/>
          </a:bodyPr>
          <a:lstStyle/>
          <a:p>
            <a:pPr algn="ctr"/>
            <a:r>
              <a:rPr lang="en-CA" sz="4800" b="1" dirty="0" smtClean="0">
                <a:latin typeface="+mj-lt"/>
                <a:ea typeface="+mj-ea"/>
                <a:cs typeface="+mj-cs"/>
              </a:rPr>
              <a:t>Networking</a:t>
            </a:r>
          </a:p>
        </p:txBody>
      </p:sp>
      <p:pic>
        <p:nvPicPr>
          <p:cNvPr id="2" name="Picture 1" descr="m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6528" y="3858444"/>
            <a:ext cx="850392" cy="1685544"/>
          </a:xfrm>
          <a:prstGeom prst="rect">
            <a:avLst/>
          </a:prstGeom>
        </p:spPr>
      </p:pic>
      <p:pic>
        <p:nvPicPr>
          <p:cNvPr id="3" name="Picture 2" descr="m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7055" y="3858444"/>
            <a:ext cx="850392" cy="1685544"/>
          </a:xfrm>
          <a:prstGeom prst="rect">
            <a:avLst/>
          </a:prstGeom>
        </p:spPr>
      </p:pic>
      <p:cxnSp>
        <p:nvCxnSpPr>
          <p:cNvPr id="7" name="Straight Connector 6"/>
          <p:cNvCxnSpPr/>
          <p:nvPr/>
        </p:nvCxnSpPr>
        <p:spPr>
          <a:xfrm>
            <a:off x="4223404" y="4618737"/>
            <a:ext cx="1098708" cy="0"/>
          </a:xfrm>
          <a:prstGeom prst="line">
            <a:avLst/>
          </a:prstGeom>
          <a:ln w="88900">
            <a:headEnd type="triangle" w="lg"/>
            <a:tailEnd type="triangle" w="lg"/>
          </a:ln>
        </p:spPr>
        <p:style>
          <a:lnRef idx="2">
            <a:schemeClr val="accent1"/>
          </a:lnRef>
          <a:fillRef idx="0">
            <a:schemeClr val="accent1"/>
          </a:fillRef>
          <a:effectRef idx="1">
            <a:schemeClr val="accent1"/>
          </a:effectRef>
          <a:fontRef idx="minor">
            <a:schemeClr val="tx1"/>
          </a:fontRef>
        </p:style>
      </p:cxnSp>
      <p:pic>
        <p:nvPicPr>
          <p:cNvPr id="6" name="Picture 5" descr="LATV0001.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95853" y="4559605"/>
            <a:ext cx="812800" cy="419100"/>
          </a:xfrm>
          <a:prstGeom prst="rect">
            <a:avLst/>
          </a:prstGeom>
        </p:spPr>
      </p:pic>
      <p:pic>
        <p:nvPicPr>
          <p:cNvPr id="9" name="Picture 8" descr="CANA.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82886" y="4515359"/>
            <a:ext cx="820220" cy="463346"/>
          </a:xfrm>
          <a:prstGeom prst="rect">
            <a:avLst/>
          </a:prstGeom>
        </p:spPr>
      </p:pic>
    </p:spTree>
    <p:extLst>
      <p:ext uri="{BB962C8B-B14F-4D97-AF65-F5344CB8AC3E}">
        <p14:creationId xmlns:p14="http://schemas.microsoft.com/office/powerpoint/2010/main" val="13726665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CL_new.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946672"/>
          </a:xfrm>
          <a:prstGeom prst="rect">
            <a:avLst/>
          </a:prstGeom>
        </p:spPr>
      </p:pic>
      <p:sp>
        <p:nvSpPr>
          <p:cNvPr id="5" name="Rectangle 4"/>
          <p:cNvSpPr/>
          <p:nvPr/>
        </p:nvSpPr>
        <p:spPr>
          <a:xfrm>
            <a:off x="669388" y="1946673"/>
            <a:ext cx="7998317" cy="707886"/>
          </a:xfrm>
          <a:prstGeom prst="rect">
            <a:avLst/>
          </a:prstGeom>
        </p:spPr>
        <p:txBody>
          <a:bodyPr wrap="square">
            <a:spAutoFit/>
          </a:bodyPr>
          <a:lstStyle/>
          <a:p>
            <a:pPr algn="ctr"/>
            <a:r>
              <a:rPr lang="en-CA" sz="4000" b="1" dirty="0" smtClean="0">
                <a:latin typeface="+mj-lt"/>
                <a:ea typeface="+mj-ea"/>
                <a:cs typeface="+mj-cs"/>
              </a:rPr>
              <a:t>Business Opportunities</a:t>
            </a:r>
          </a:p>
        </p:txBody>
      </p:sp>
      <p:pic>
        <p:nvPicPr>
          <p:cNvPr id="2" name="Picture 1" descr="m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6528" y="3858444"/>
            <a:ext cx="850392" cy="1685544"/>
          </a:xfrm>
          <a:prstGeom prst="rect">
            <a:avLst/>
          </a:prstGeom>
        </p:spPr>
      </p:pic>
      <p:pic>
        <p:nvPicPr>
          <p:cNvPr id="3" name="Picture 2" descr="m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7055" y="3858444"/>
            <a:ext cx="850392" cy="1685544"/>
          </a:xfrm>
          <a:prstGeom prst="rect">
            <a:avLst/>
          </a:prstGeom>
        </p:spPr>
      </p:pic>
      <p:cxnSp>
        <p:nvCxnSpPr>
          <p:cNvPr id="7" name="Straight Connector 6"/>
          <p:cNvCxnSpPr/>
          <p:nvPr/>
        </p:nvCxnSpPr>
        <p:spPr>
          <a:xfrm>
            <a:off x="4223404" y="4618737"/>
            <a:ext cx="1098708" cy="0"/>
          </a:xfrm>
          <a:prstGeom prst="line">
            <a:avLst/>
          </a:prstGeom>
          <a:ln w="88900">
            <a:headEnd type="triangle" w="lg"/>
            <a:tailEnd type="triangle" w="lg"/>
          </a:ln>
        </p:spPr>
        <p:style>
          <a:lnRef idx="2">
            <a:schemeClr val="accent1"/>
          </a:lnRef>
          <a:fillRef idx="0">
            <a:schemeClr val="accent1"/>
          </a:fillRef>
          <a:effectRef idx="1">
            <a:schemeClr val="accent1"/>
          </a:effectRef>
          <a:fontRef idx="minor">
            <a:schemeClr val="tx1"/>
          </a:fontRef>
        </p:style>
      </p:cxnSp>
      <p:pic>
        <p:nvPicPr>
          <p:cNvPr id="10" name="Picture 9" descr="m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7444" y="3007227"/>
            <a:ext cx="463418" cy="918531"/>
          </a:xfrm>
          <a:prstGeom prst="rect">
            <a:avLst/>
          </a:prstGeom>
        </p:spPr>
      </p:pic>
      <p:pic>
        <p:nvPicPr>
          <p:cNvPr id="11" name="Picture 10" descr="m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08595" y="3925760"/>
            <a:ext cx="463418" cy="918531"/>
          </a:xfrm>
          <a:prstGeom prst="rect">
            <a:avLst/>
          </a:prstGeom>
        </p:spPr>
      </p:pic>
      <p:pic>
        <p:nvPicPr>
          <p:cNvPr id="12" name="Picture 11" descr="m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5178" y="5295428"/>
            <a:ext cx="463418" cy="918531"/>
          </a:xfrm>
          <a:prstGeom prst="rect">
            <a:avLst/>
          </a:prstGeom>
        </p:spPr>
      </p:pic>
      <p:pic>
        <p:nvPicPr>
          <p:cNvPr id="13" name="Picture 12" descr="m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7981" y="5295428"/>
            <a:ext cx="463418" cy="918531"/>
          </a:xfrm>
          <a:prstGeom prst="rect">
            <a:avLst/>
          </a:prstGeom>
        </p:spPr>
      </p:pic>
      <p:pic>
        <p:nvPicPr>
          <p:cNvPr id="14" name="Picture 13" descr="m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4563" y="4159473"/>
            <a:ext cx="463418" cy="918531"/>
          </a:xfrm>
          <a:prstGeom prst="rect">
            <a:avLst/>
          </a:prstGeom>
        </p:spPr>
      </p:pic>
      <p:pic>
        <p:nvPicPr>
          <p:cNvPr id="15" name="Picture 14" descr="m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7981" y="2894200"/>
            <a:ext cx="463418" cy="918531"/>
          </a:xfrm>
          <a:prstGeom prst="rect">
            <a:avLst/>
          </a:prstGeom>
        </p:spPr>
      </p:pic>
      <p:cxnSp>
        <p:nvCxnSpPr>
          <p:cNvPr id="16" name="Straight Connector 15"/>
          <p:cNvCxnSpPr/>
          <p:nvPr/>
        </p:nvCxnSpPr>
        <p:spPr>
          <a:xfrm flipH="1" flipV="1">
            <a:off x="2261398" y="3233116"/>
            <a:ext cx="1086652" cy="1088702"/>
          </a:xfrm>
          <a:prstGeom prst="line">
            <a:avLst/>
          </a:prstGeom>
          <a:ln w="63500">
            <a:tailEnd type="triangle" w="lg"/>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1797980" y="4321820"/>
            <a:ext cx="1550070" cy="137145"/>
          </a:xfrm>
          <a:prstGeom prst="line">
            <a:avLst/>
          </a:prstGeom>
          <a:ln w="63500">
            <a:tailEnd type="triangle" w="lg"/>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2261398" y="4321818"/>
            <a:ext cx="1086652" cy="1222170"/>
          </a:xfrm>
          <a:prstGeom prst="line">
            <a:avLst/>
          </a:prstGeom>
          <a:ln w="63500">
            <a:tailEnd type="triangle" w="lg"/>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6337448" y="3347833"/>
            <a:ext cx="769996" cy="973987"/>
          </a:xfrm>
          <a:prstGeom prst="line">
            <a:avLst/>
          </a:prstGeom>
          <a:ln w="63500">
            <a:tailEnd type="triangle" w="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337447" y="4321820"/>
            <a:ext cx="1271148" cy="1"/>
          </a:xfrm>
          <a:prstGeom prst="line">
            <a:avLst/>
          </a:prstGeom>
          <a:ln w="63500">
            <a:tailEnd type="triangle" w="lg"/>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337448" y="4321818"/>
            <a:ext cx="807730" cy="1222170"/>
          </a:xfrm>
          <a:prstGeom prst="line">
            <a:avLst/>
          </a:prstGeom>
          <a:ln w="63500">
            <a:tailEnd type="triangle" w="lg"/>
          </a:ln>
        </p:spPr>
        <p:style>
          <a:lnRef idx="2">
            <a:schemeClr val="accent1"/>
          </a:lnRef>
          <a:fillRef idx="0">
            <a:schemeClr val="accent1"/>
          </a:fillRef>
          <a:effectRef idx="1">
            <a:schemeClr val="accent1"/>
          </a:effectRef>
          <a:fontRef idx="minor">
            <a:schemeClr val="tx1"/>
          </a:fontRef>
        </p:style>
      </p:cxnSp>
      <p:pic>
        <p:nvPicPr>
          <p:cNvPr id="8" name="Picture 7" descr="gb.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2545" y="3482699"/>
            <a:ext cx="609600" cy="609600"/>
          </a:xfrm>
          <a:prstGeom prst="rect">
            <a:avLst/>
          </a:prstGeom>
        </p:spPr>
      </p:pic>
      <p:pic>
        <p:nvPicPr>
          <p:cNvPr id="9" name="Picture 8" descr="ESTN.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0614" y="6072938"/>
            <a:ext cx="635000" cy="419100"/>
          </a:xfrm>
          <a:prstGeom prst="rect">
            <a:avLst/>
          </a:prstGeom>
        </p:spPr>
      </p:pic>
      <p:pic>
        <p:nvPicPr>
          <p:cNvPr id="17" name="Picture 16" descr="KYRG0001.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757056" y="2365948"/>
            <a:ext cx="673100" cy="419100"/>
          </a:xfrm>
          <a:prstGeom prst="rect">
            <a:avLst/>
          </a:prstGeom>
        </p:spPr>
      </p:pic>
      <p:pic>
        <p:nvPicPr>
          <p:cNvPr id="18" name="Picture 17" descr="LITH.gi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809639" y="6113517"/>
            <a:ext cx="812800" cy="419100"/>
          </a:xfrm>
          <a:prstGeom prst="rect">
            <a:avLst/>
          </a:prstGeom>
        </p:spPr>
      </p:pic>
      <p:pic>
        <p:nvPicPr>
          <p:cNvPr id="19" name="Picture 18" descr="RUSS.gif"/>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350493" y="4565429"/>
            <a:ext cx="609600" cy="419100"/>
          </a:xfrm>
          <a:prstGeom prst="rect">
            <a:avLst/>
          </a:prstGeom>
        </p:spPr>
      </p:pic>
      <p:pic>
        <p:nvPicPr>
          <p:cNvPr id="20" name="Picture 19" descr="SWDN0001.GIF"/>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258706" y="5345494"/>
            <a:ext cx="647700" cy="419100"/>
          </a:xfrm>
          <a:prstGeom prst="rect">
            <a:avLst/>
          </a:prstGeom>
        </p:spPr>
      </p:pic>
      <p:pic>
        <p:nvPicPr>
          <p:cNvPr id="21" name="Picture 20" descr="tr_01.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68513" y="5154994"/>
            <a:ext cx="609600" cy="609600"/>
          </a:xfrm>
          <a:prstGeom prst="rect">
            <a:avLst/>
          </a:prstGeom>
        </p:spPr>
      </p:pic>
      <p:pic>
        <p:nvPicPr>
          <p:cNvPr id="22" name="Picture 21" descr="ua.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430156" y="3723530"/>
            <a:ext cx="609600" cy="609600"/>
          </a:xfrm>
          <a:prstGeom prst="rect">
            <a:avLst/>
          </a:prstGeom>
        </p:spPr>
      </p:pic>
      <p:pic>
        <p:nvPicPr>
          <p:cNvPr id="23" name="Picture 22" descr="us.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68513" y="2689856"/>
            <a:ext cx="609600" cy="609600"/>
          </a:xfrm>
          <a:prstGeom prst="rect">
            <a:avLst/>
          </a:prstGeom>
        </p:spPr>
      </p:pic>
      <p:pic>
        <p:nvPicPr>
          <p:cNvPr id="24" name="Picture 23" descr="UZBK0001.GIF"/>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147294" y="3138281"/>
            <a:ext cx="812800" cy="419100"/>
          </a:xfrm>
          <a:prstGeom prst="rect">
            <a:avLst/>
          </a:prstGeom>
        </p:spPr>
      </p:pic>
      <p:pic>
        <p:nvPicPr>
          <p:cNvPr id="29" name="Picture 28" descr="UAEM0001.GIF"/>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62988" y="4431938"/>
            <a:ext cx="812800" cy="419100"/>
          </a:xfrm>
          <a:prstGeom prst="rect">
            <a:avLst/>
          </a:prstGeom>
        </p:spPr>
      </p:pic>
      <p:pic>
        <p:nvPicPr>
          <p:cNvPr id="25" name="Picture 24" descr="TAIW0001.GIF"/>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178113" y="2097462"/>
            <a:ext cx="781050" cy="536972"/>
          </a:xfrm>
          <a:prstGeom prst="rect">
            <a:avLst/>
          </a:prstGeom>
        </p:spPr>
      </p:pic>
      <p:pic>
        <p:nvPicPr>
          <p:cNvPr id="33" name="Picture 32" descr="CANA.gif"/>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3266700" y="3117905"/>
            <a:ext cx="820220" cy="463346"/>
          </a:xfrm>
          <a:prstGeom prst="rect">
            <a:avLst/>
          </a:prstGeom>
        </p:spPr>
      </p:pic>
      <p:pic>
        <p:nvPicPr>
          <p:cNvPr id="34" name="Picture 33" descr="LATV0001.GIF"/>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5487055" y="3108719"/>
            <a:ext cx="812800" cy="419100"/>
          </a:xfrm>
          <a:prstGeom prst="rect">
            <a:avLst/>
          </a:prstGeom>
        </p:spPr>
      </p:pic>
    </p:spTree>
    <p:extLst>
      <p:ext uri="{BB962C8B-B14F-4D97-AF65-F5344CB8AC3E}">
        <p14:creationId xmlns:p14="http://schemas.microsoft.com/office/powerpoint/2010/main" val="13868195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3027082" y="3238202"/>
            <a:ext cx="2753228" cy="707886"/>
          </a:xfrm>
          <a:prstGeom prst="rect">
            <a:avLst/>
          </a:prstGeom>
          <a:noFill/>
        </p:spPr>
        <p:txBody>
          <a:bodyPr wrap="none" rtlCol="0">
            <a:spAutoFit/>
          </a:bodyPr>
          <a:lstStyle/>
          <a:p>
            <a:r>
              <a:rPr lang="en-US" sz="4000" b="1" dirty="0" smtClean="0">
                <a:solidFill>
                  <a:srgbClr val="FF0000"/>
                </a:solidFill>
              </a:rPr>
              <a:t>Team Latvia</a:t>
            </a:r>
            <a:endParaRPr lang="en-US" sz="4000" b="1" dirty="0">
              <a:solidFill>
                <a:srgbClr val="FF0000"/>
              </a:solidFill>
            </a:endParaRPr>
          </a:p>
        </p:txBody>
      </p:sp>
    </p:spTree>
    <p:extLst>
      <p:ext uri="{BB962C8B-B14F-4D97-AF65-F5344CB8AC3E}">
        <p14:creationId xmlns:p14="http://schemas.microsoft.com/office/powerpoint/2010/main" val="11889353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483927" y="248632"/>
            <a:ext cx="4176179" cy="1105533"/>
          </a:xfrm>
        </p:spPr>
        <p:txBody>
          <a:bodyPr/>
          <a:lstStyle/>
          <a:p>
            <a:r>
              <a:rPr lang="lv-LV" dirty="0"/>
              <a:t>RE-</a:t>
            </a:r>
            <a:r>
              <a:rPr lang="lv-LV" dirty="0" err="1"/>
              <a:t>branding</a:t>
            </a:r>
            <a:endParaRPr lang="lv-LV" dirty="0"/>
          </a:p>
          <a:p>
            <a:endParaRPr lang="lv-LV" dirty="0"/>
          </a:p>
        </p:txBody>
      </p:sp>
      <p:sp>
        <p:nvSpPr>
          <p:cNvPr id="2" name="Slide Number Placeholder 1"/>
          <p:cNvSpPr>
            <a:spLocks noGrp="1"/>
          </p:cNvSpPr>
          <p:nvPr>
            <p:ph type="sldNum" sz="quarter" idx="2"/>
          </p:nvPr>
        </p:nvSpPr>
        <p:spPr/>
        <p:txBody>
          <a:bodyPr/>
          <a:lstStyle/>
          <a:p>
            <a:endParaRPr lang="is-I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520" y="2276873"/>
            <a:ext cx="2909179" cy="201692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9793" y="-17759"/>
            <a:ext cx="2650232" cy="316318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520" y="0"/>
            <a:ext cx="2869680" cy="2276872"/>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55776" y="2372883"/>
            <a:ext cx="3660944" cy="2688299"/>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204" y="4293096"/>
            <a:ext cx="2924318" cy="2564904"/>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92080" y="1"/>
            <a:ext cx="3914763" cy="2424395"/>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43809" y="5061182"/>
            <a:ext cx="3079185" cy="1796819"/>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56177" y="2372883"/>
            <a:ext cx="3096344" cy="2667776"/>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96137" y="5015072"/>
            <a:ext cx="3561273" cy="1837307"/>
          </a:xfrm>
          <a:prstGeom prst="rect">
            <a:avLst/>
          </a:prstGeom>
        </p:spPr>
      </p:pic>
      <p:pic>
        <p:nvPicPr>
          <p:cNvPr id="15" name="Picture 14"/>
          <p:cNvPicPr>
            <a:picLocks noChangeAspect="1"/>
          </p:cNvPicPr>
          <p:nvPr/>
        </p:nvPicPr>
        <p:blipFill>
          <a:blip r:embed="rId12"/>
          <a:stretch>
            <a:fillRect/>
          </a:stretch>
        </p:blipFill>
        <p:spPr>
          <a:xfrm>
            <a:off x="2627786" y="1"/>
            <a:ext cx="1440160" cy="758301"/>
          </a:xfrm>
          <a:prstGeom prst="rect">
            <a:avLst/>
          </a:prstGeom>
        </p:spPr>
      </p:pic>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554448" y="-78140"/>
            <a:ext cx="2837576" cy="2527726"/>
          </a:xfrm>
          <a:prstGeom prst="rect">
            <a:avLst/>
          </a:prstGeom>
        </p:spPr>
      </p:pic>
      <p:pic>
        <p:nvPicPr>
          <p:cNvPr id="16" name="Picture 1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4131" y="4295164"/>
            <a:ext cx="3321781" cy="2562837"/>
          </a:xfrm>
          <a:prstGeom prst="rect">
            <a:avLst/>
          </a:prstGeom>
        </p:spPr>
      </p:pic>
    </p:spTree>
    <p:extLst>
      <p:ext uri="{BB962C8B-B14F-4D97-AF65-F5344CB8AC3E}">
        <p14:creationId xmlns:p14="http://schemas.microsoft.com/office/powerpoint/2010/main" val="20255035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ronbergs Čukste Derl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81405"/>
            <a:ext cx="9144000" cy="5149048"/>
          </a:xfrm>
          <a:prstGeom prst="rect">
            <a:avLst/>
          </a:prstGeom>
        </p:spPr>
      </p:pic>
      <p:sp>
        <p:nvSpPr>
          <p:cNvPr id="3" name="TextBox 2"/>
          <p:cNvSpPr txBox="1"/>
          <p:nvPr/>
        </p:nvSpPr>
        <p:spPr>
          <a:xfrm>
            <a:off x="413456" y="507947"/>
            <a:ext cx="2844048" cy="523220"/>
          </a:xfrm>
          <a:prstGeom prst="rect">
            <a:avLst/>
          </a:prstGeom>
          <a:noFill/>
        </p:spPr>
        <p:txBody>
          <a:bodyPr wrap="none" rtlCol="0">
            <a:spAutoFit/>
          </a:bodyPr>
          <a:lstStyle/>
          <a:p>
            <a:r>
              <a:rPr lang="en-US" sz="2800" b="1" dirty="0" smtClean="0">
                <a:solidFill>
                  <a:srgbClr val="800000"/>
                </a:solidFill>
              </a:rPr>
              <a:t>Valters Kronbergs</a:t>
            </a:r>
            <a:endParaRPr lang="en-US" sz="2800" b="1" dirty="0">
              <a:solidFill>
                <a:srgbClr val="800000"/>
              </a:solidFill>
            </a:endParaRPr>
          </a:p>
        </p:txBody>
      </p:sp>
    </p:spTree>
    <p:extLst>
      <p:ext uri="{BB962C8B-B14F-4D97-AF65-F5344CB8AC3E}">
        <p14:creationId xmlns:p14="http://schemas.microsoft.com/office/powerpoint/2010/main" val="2300303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2" name="Rectangle 1"/>
          <p:cNvSpPr/>
          <p:nvPr/>
        </p:nvSpPr>
        <p:spPr>
          <a:xfrm>
            <a:off x="447607" y="3900051"/>
            <a:ext cx="7955523" cy="584776"/>
          </a:xfrm>
          <a:prstGeom prst="rect">
            <a:avLst/>
          </a:prstGeom>
        </p:spPr>
        <p:txBody>
          <a:bodyPr wrap="square">
            <a:spAutoFit/>
          </a:bodyPr>
          <a:lstStyle/>
          <a:p>
            <a:pPr algn="ctr"/>
            <a:r>
              <a:rPr lang="en-US" sz="3200" dirty="0" smtClean="0">
                <a:latin typeface="+mj-lt"/>
                <a:ea typeface="+mj-ea"/>
                <a:cs typeface="+mj-cs"/>
              </a:rPr>
              <a:t>Develop</a:t>
            </a:r>
            <a:r>
              <a:rPr lang="en-US" sz="3200" dirty="0" smtClean="0"/>
              <a:t> </a:t>
            </a:r>
            <a:r>
              <a:rPr lang="en-US" sz="3200" dirty="0">
                <a:latin typeface="+mj-lt"/>
                <a:ea typeface="+mj-ea"/>
                <a:cs typeface="+mj-cs"/>
              </a:rPr>
              <a:t>business </a:t>
            </a:r>
            <a:r>
              <a:rPr lang="en-US" sz="3200" dirty="0" smtClean="0">
                <a:latin typeface="+mj-lt"/>
                <a:ea typeface="+mj-ea"/>
                <a:cs typeface="+mj-cs"/>
              </a:rPr>
              <a:t>opportunities</a:t>
            </a:r>
          </a:p>
        </p:txBody>
      </p:sp>
      <p:sp>
        <p:nvSpPr>
          <p:cNvPr id="8" name="TextBox 7"/>
          <p:cNvSpPr txBox="1"/>
          <p:nvPr/>
        </p:nvSpPr>
        <p:spPr>
          <a:xfrm>
            <a:off x="3196359" y="2372665"/>
            <a:ext cx="2211964" cy="707886"/>
          </a:xfrm>
          <a:prstGeom prst="rect">
            <a:avLst/>
          </a:prstGeom>
          <a:noFill/>
        </p:spPr>
        <p:txBody>
          <a:bodyPr wrap="none" rtlCol="0">
            <a:spAutoFit/>
          </a:bodyPr>
          <a:lstStyle/>
          <a:p>
            <a:r>
              <a:rPr lang="en-US" sz="4000" b="1" dirty="0" smtClean="0">
                <a:solidFill>
                  <a:srgbClr val="FF0000"/>
                </a:solidFill>
              </a:rPr>
              <a:t>Objective</a:t>
            </a:r>
            <a:endParaRPr lang="en-US" sz="4000" b="1" dirty="0">
              <a:solidFill>
                <a:srgbClr val="FF0000"/>
              </a:solidFill>
            </a:endParaRPr>
          </a:p>
        </p:txBody>
      </p:sp>
    </p:spTree>
    <p:extLst>
      <p:ext uri="{BB962C8B-B14F-4D97-AF65-F5344CB8AC3E}">
        <p14:creationId xmlns:p14="http://schemas.microsoft.com/office/powerpoint/2010/main" val="15776935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noGrp="1"/>
          </p:cNvSpPr>
          <p:nvPr>
            <p:ph type="title"/>
          </p:nvPr>
        </p:nvSpPr>
        <p:spPr>
          <a:xfrm>
            <a:off x="420688" y="0"/>
            <a:ext cx="8229600" cy="2708275"/>
          </a:xfrm>
        </p:spPr>
        <p:txBody>
          <a:bodyPr anchor="t" anchorCtr="0">
            <a:normAutofit fontScale="90000"/>
          </a:bodyPr>
          <a:lstStyle/>
          <a:p>
            <a:pPr eaLnBrk="1" hangingPunct="1"/>
            <a:r>
              <a:rPr lang="lt-LT" sz="2800" b="1" i="1">
                <a:solidFill>
                  <a:srgbClr val="002060"/>
                </a:solidFill>
                <a:latin typeface="Arial" charset="0"/>
              </a:rPr>
              <a:t/>
            </a:r>
            <a:br>
              <a:rPr lang="lt-LT" sz="2800" b="1" i="1">
                <a:solidFill>
                  <a:srgbClr val="002060"/>
                </a:solidFill>
                <a:latin typeface="Arial" charset="0"/>
              </a:rPr>
            </a:br>
            <a:r>
              <a:rPr lang="lt-LT" sz="2400" b="1" i="1">
                <a:solidFill>
                  <a:srgbClr val="002060"/>
                </a:solidFill>
                <a:latin typeface="Arial" charset="0"/>
              </a:rPr>
              <a:t>SIA “VPH LATVIA“</a:t>
            </a:r>
            <a:r>
              <a:rPr sz="2800" b="1" i="1">
                <a:solidFill>
                  <a:srgbClr val="002060"/>
                </a:solidFill>
                <a:latin typeface="Arial" charset="0"/>
              </a:rPr>
              <a:t>      </a:t>
            </a:r>
            <a:br>
              <a:rPr sz="2800" b="1" i="1">
                <a:solidFill>
                  <a:srgbClr val="002060"/>
                </a:solidFill>
                <a:latin typeface="Arial" charset="0"/>
              </a:rPr>
            </a:br>
            <a:r>
              <a:rPr sz="2800" b="1" i="1">
                <a:solidFill>
                  <a:srgbClr val="002060"/>
                </a:solidFill>
                <a:latin typeface="Arial" charset="0"/>
              </a:rPr>
              <a:t>                            </a:t>
            </a:r>
            <a:br>
              <a:rPr sz="2800" b="1" i="1">
                <a:solidFill>
                  <a:srgbClr val="002060"/>
                </a:solidFill>
                <a:latin typeface="Arial" charset="0"/>
              </a:rPr>
            </a:br>
            <a:r>
              <a:rPr sz="1600" b="1" i="1">
                <a:solidFill>
                  <a:srgbClr val="002060"/>
                </a:solidFill>
                <a:latin typeface="Arial" charset="0"/>
              </a:rPr>
              <a:t>Head office in Vilnius, Lithuania, branch in Riga, Latvia</a:t>
            </a:r>
            <a:br>
              <a:rPr sz="1600" b="1" i="1">
                <a:solidFill>
                  <a:srgbClr val="002060"/>
                </a:solidFill>
                <a:latin typeface="Arial" charset="0"/>
              </a:rPr>
            </a:br>
            <a:r>
              <a:rPr sz="1600" b="1" i="1">
                <a:solidFill>
                  <a:srgbClr val="002060"/>
                </a:solidFill>
                <a:latin typeface="Arial" charset="0"/>
              </a:rPr>
              <a:t>Contact person: Barry Nabuurs, e-mail: </a:t>
            </a:r>
            <a:r>
              <a:rPr sz="1600" b="1" i="1">
                <a:solidFill>
                  <a:srgbClr val="002060"/>
                </a:solidFill>
                <a:latin typeface="Arial" charset="0"/>
                <a:hlinkClick r:id="rId2"/>
              </a:rPr>
              <a:t>b.nabuurs@vph.lt</a:t>
            </a:r>
            <a:r>
              <a:rPr sz="1600" b="1" i="1">
                <a:solidFill>
                  <a:srgbClr val="002060"/>
                </a:solidFill>
                <a:latin typeface="Arial" charset="0"/>
              </a:rPr>
              <a:t>,</a:t>
            </a:r>
            <a:br>
              <a:rPr sz="1600" b="1" i="1">
                <a:solidFill>
                  <a:srgbClr val="002060"/>
                </a:solidFill>
                <a:latin typeface="Arial" charset="0"/>
              </a:rPr>
            </a:br>
            <a:r>
              <a:rPr sz="1600" b="1" i="1">
                <a:solidFill>
                  <a:srgbClr val="002060"/>
                </a:solidFill>
                <a:latin typeface="Arial" charset="0"/>
              </a:rPr>
              <a:t> phone no.: +370 631 19167  </a:t>
            </a:r>
            <a:r>
              <a:rPr sz="2800" b="1" i="1">
                <a:solidFill>
                  <a:srgbClr val="002060"/>
                </a:solidFill>
                <a:latin typeface="Arial" charset="0"/>
              </a:rPr>
              <a:t/>
            </a:r>
            <a:br>
              <a:rPr sz="2800" b="1" i="1">
                <a:solidFill>
                  <a:srgbClr val="002060"/>
                </a:solidFill>
                <a:latin typeface="Arial" charset="0"/>
              </a:rPr>
            </a:br>
            <a:endParaRPr sz="2800" b="1" i="1">
              <a:solidFill>
                <a:srgbClr val="002060"/>
              </a:solidFill>
              <a:latin typeface="Arial" charset="0"/>
            </a:endParaRPr>
          </a:p>
        </p:txBody>
      </p:sp>
      <p:sp>
        <p:nvSpPr>
          <p:cNvPr id="5123" name="Text Placeholder 1"/>
          <p:cNvSpPr txBox="1">
            <a:spLocks noGrp="1"/>
          </p:cNvSpPr>
          <p:nvPr>
            <p:ph idx="1"/>
          </p:nvPr>
        </p:nvSpPr>
        <p:spPr>
          <a:xfrm>
            <a:off x="179388" y="1752600"/>
            <a:ext cx="7993062" cy="4525963"/>
          </a:xfrm>
        </p:spPr>
        <p:txBody>
          <a:bodyPr/>
          <a:lstStyle>
            <a:lvl1pPr>
              <a:defRPr sz="3200">
                <a:solidFill>
                  <a:srgbClr val="000000"/>
                </a:solidFill>
                <a:latin typeface="Calibri" charset="0"/>
                <a:ea typeface="ヒラギノ角ゴ Pro W3" charset="0"/>
                <a:cs typeface="ヒラギノ角ゴ Pro W3" charset="0"/>
              </a:defRPr>
            </a:lvl1pPr>
            <a:lvl2pPr>
              <a:defRPr sz="2800">
                <a:solidFill>
                  <a:srgbClr val="000000"/>
                </a:solidFill>
                <a:latin typeface="Calibri" charset="0"/>
                <a:ea typeface="ヒラギノ角ゴ Pro W3" charset="0"/>
                <a:cs typeface="ヒラギノ角ゴ Pro W3" charset="0"/>
              </a:defRPr>
            </a:lvl2pPr>
            <a:lvl3pPr>
              <a:defRPr sz="2400">
                <a:solidFill>
                  <a:srgbClr val="000000"/>
                </a:solidFill>
                <a:latin typeface="Calibri" charset="0"/>
                <a:ea typeface="ヒラギノ角ゴ Pro W3" charset="0"/>
                <a:cs typeface="ヒラギノ角ゴ Pro W3" charset="0"/>
              </a:defRPr>
            </a:lvl3pPr>
            <a:lvl4pPr>
              <a:defRPr sz="2000">
                <a:solidFill>
                  <a:srgbClr val="000000"/>
                </a:solidFill>
                <a:latin typeface="Calibri" charset="0"/>
                <a:ea typeface="ヒラギノ角ゴ Pro W3" charset="0"/>
                <a:cs typeface="ヒラギノ角ゴ Pro W3" charset="0"/>
              </a:defRPr>
            </a:lvl4pPr>
            <a:lvl5pPr>
              <a:defRPr sz="2000">
                <a:solidFill>
                  <a:srgbClr val="000000"/>
                </a:solidFill>
                <a:latin typeface="Calibri" charset="0"/>
                <a:ea typeface="ヒラギノ角ゴ Pro W3" charset="0"/>
                <a:cs typeface="ヒラギノ角ゴ Pro W3" charset="0"/>
              </a:defRPr>
            </a:lvl5pPr>
            <a:lvl6pPr hangingPunct="0">
              <a:defRPr sz="2000">
                <a:solidFill>
                  <a:srgbClr val="000000"/>
                </a:solidFill>
                <a:latin typeface="Calibri" charset="0"/>
                <a:ea typeface="ヒラギノ角ゴ Pro W3" charset="0"/>
                <a:cs typeface="ヒラギノ角ゴ Pro W3" charset="0"/>
              </a:defRPr>
            </a:lvl6pPr>
            <a:lvl7pPr hangingPunct="0">
              <a:defRPr sz="2000">
                <a:solidFill>
                  <a:srgbClr val="000000"/>
                </a:solidFill>
                <a:latin typeface="Calibri" charset="0"/>
                <a:ea typeface="ヒラギノ角ゴ Pro W3" charset="0"/>
                <a:cs typeface="ヒラギノ角ゴ Pro W3" charset="0"/>
              </a:defRPr>
            </a:lvl7pPr>
            <a:lvl8pPr hangingPunct="0">
              <a:defRPr sz="2000">
                <a:solidFill>
                  <a:srgbClr val="000000"/>
                </a:solidFill>
                <a:latin typeface="Calibri" charset="0"/>
                <a:ea typeface="ヒラギノ角ゴ Pro W3" charset="0"/>
                <a:cs typeface="ヒラギノ角ゴ Pro W3" charset="0"/>
              </a:defRPr>
            </a:lvl8pPr>
            <a:lvl9pPr hangingPunct="0">
              <a:defRPr sz="2000">
                <a:solidFill>
                  <a:srgbClr val="000000"/>
                </a:solidFill>
                <a:latin typeface="Calibri" charset="0"/>
                <a:ea typeface="ヒラギノ角ゴ Pro W3" charset="0"/>
                <a:cs typeface="ヒラギノ角ゴ Pro W3" charset="0"/>
              </a:defRPr>
            </a:lvl9pPr>
          </a:lstStyle>
          <a:p>
            <a:pPr marL="0" indent="0">
              <a:buFont typeface="Arial" charset="0"/>
              <a:buNone/>
            </a:pPr>
            <a:r>
              <a:rPr sz="2400" b="1">
                <a:solidFill>
                  <a:srgbClr val="002060"/>
                </a:solidFill>
              </a:rPr>
              <a:t>     </a:t>
            </a:r>
          </a:p>
          <a:p>
            <a:pPr marL="0" indent="0">
              <a:buFont typeface="Arial" charset="0"/>
              <a:buNone/>
            </a:pPr>
            <a:r>
              <a:rPr sz="2400" b="1">
                <a:solidFill>
                  <a:srgbClr val="002060"/>
                </a:solidFill>
              </a:rPr>
              <a:t>       </a:t>
            </a:r>
          </a:p>
        </p:txBody>
      </p:sp>
      <p:pic>
        <p:nvPicPr>
          <p:cNvPr id="512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288" y="333375"/>
            <a:ext cx="116522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itle 1">
            <a:extLst>
              <a:ext uri="{FF2B5EF4-FFF2-40B4-BE49-F238E27FC236}">
                <a16:creationId xmlns="" xmlns:a16="http://schemas.microsoft.com/office/drawing/2014/main" id="{7BA5D573-172E-4014-B37F-70808177024D}"/>
              </a:ext>
            </a:extLst>
          </p:cNvPr>
          <p:cNvSpPr txBox="1">
            <a:spLocks noChangeArrowheads="1"/>
          </p:cNvSpPr>
          <p:nvPr/>
        </p:nvSpPr>
        <p:spPr bwMode="auto">
          <a:xfrm>
            <a:off x="395288" y="2060575"/>
            <a:ext cx="8018462" cy="4510088"/>
          </a:xfrm>
          <a:prstGeom prst="rect">
            <a:avLst/>
          </a:prstGeom>
          <a:noFill/>
          <a:ln>
            <a:noFill/>
          </a:ln>
          <a:extLst/>
        </p:spPr>
        <p:txBody>
          <a:bodyPr/>
          <a:lstStyle>
            <a:lvl1pPr marL="80963">
              <a:defRPr>
                <a:solidFill>
                  <a:schemeClr val="tx1"/>
                </a:solidFill>
                <a:latin typeface="Calibri" charset="0"/>
                <a:ea typeface="MS PGothic" charset="0"/>
                <a:cs typeface="MS PGothic" charset="0"/>
              </a:defRPr>
            </a:lvl1pPr>
            <a:lvl2pPr marL="37931725" indent="-37474525">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ct val="80000"/>
              </a:lnSpc>
              <a:spcBef>
                <a:spcPts val="600"/>
              </a:spcBef>
              <a:buClr>
                <a:srgbClr val="3891A7"/>
              </a:buClr>
              <a:buSzPct val="80000"/>
            </a:pPr>
            <a:endParaRPr lang="en-US">
              <a:solidFill>
                <a:srgbClr val="002060"/>
              </a:solidFill>
              <a:latin typeface="Arial" charset="0"/>
              <a:cs typeface="Arial" charset="0"/>
            </a:endParaRPr>
          </a:p>
          <a:p>
            <a:pPr eaLnBrk="1" hangingPunct="1">
              <a:lnSpc>
                <a:spcPct val="80000"/>
              </a:lnSpc>
              <a:spcBef>
                <a:spcPts val="600"/>
              </a:spcBef>
              <a:buClr>
                <a:srgbClr val="3891A7"/>
              </a:buClr>
              <a:buSzPct val="80000"/>
            </a:pPr>
            <a:endParaRPr lang="lt-LT" b="1">
              <a:solidFill>
                <a:srgbClr val="002060"/>
              </a:solidFill>
              <a:latin typeface="Arial" charset="0"/>
              <a:cs typeface="Arial" charset="0"/>
            </a:endParaRPr>
          </a:p>
          <a:p>
            <a:pPr eaLnBrk="1" hangingPunct="1">
              <a:lnSpc>
                <a:spcPct val="80000"/>
              </a:lnSpc>
              <a:spcBef>
                <a:spcPts val="600"/>
              </a:spcBef>
              <a:buClr>
                <a:srgbClr val="3891A7"/>
              </a:buClr>
              <a:buSzPct val="80000"/>
            </a:pPr>
            <a:r>
              <a:rPr lang="en-US" b="1">
                <a:solidFill>
                  <a:srgbClr val="002060"/>
                </a:solidFill>
                <a:latin typeface="Arial" charset="0"/>
                <a:cs typeface="Arial" charset="0"/>
              </a:rPr>
              <a:t>WHAT WE DO:</a:t>
            </a:r>
          </a:p>
          <a:p>
            <a:pPr eaLnBrk="1" hangingPunct="1">
              <a:lnSpc>
                <a:spcPct val="80000"/>
              </a:lnSpc>
              <a:spcBef>
                <a:spcPts val="600"/>
              </a:spcBef>
              <a:buClr>
                <a:srgbClr val="3891A7"/>
              </a:buClr>
              <a:buSzPct val="80000"/>
            </a:pPr>
            <a:endParaRPr lang="en-US" b="1">
              <a:solidFill>
                <a:srgbClr val="002060"/>
              </a:solidFill>
              <a:latin typeface="Arial" charset="0"/>
              <a:cs typeface="Arial" charset="0"/>
            </a:endParaRPr>
          </a:p>
          <a:p>
            <a:pPr eaLnBrk="1" hangingPunct="1">
              <a:lnSpc>
                <a:spcPct val="80000"/>
              </a:lnSpc>
              <a:spcBef>
                <a:spcPts val="600"/>
              </a:spcBef>
              <a:buClr>
                <a:srgbClr val="3891A7"/>
              </a:buClr>
              <a:buSzPct val="80000"/>
              <a:buFont typeface="Wingdings" charset="0"/>
              <a:buChar char="q"/>
            </a:pPr>
            <a:r>
              <a:rPr lang="en-US" sz="1400">
                <a:solidFill>
                  <a:srgbClr val="002060"/>
                </a:solidFill>
                <a:latin typeface="Arial" charset="0"/>
                <a:cs typeface="Arial" charset="0"/>
              </a:rPr>
              <a:t>We develop commercial real estate for international and strong domestic retailers across the Baltics and in Canada</a:t>
            </a:r>
          </a:p>
          <a:p>
            <a:pPr eaLnBrk="1" hangingPunct="1">
              <a:lnSpc>
                <a:spcPct val="80000"/>
              </a:lnSpc>
              <a:spcBef>
                <a:spcPts val="600"/>
              </a:spcBef>
              <a:buClr>
                <a:srgbClr val="3891A7"/>
              </a:buClr>
              <a:buSzPct val="80000"/>
              <a:buFont typeface="Wingdings" charset="0"/>
              <a:buChar char="q"/>
            </a:pPr>
            <a:r>
              <a:rPr lang="en-US" sz="1400">
                <a:solidFill>
                  <a:srgbClr val="002060"/>
                </a:solidFill>
                <a:latin typeface="Arial" charset="0"/>
                <a:cs typeface="Arial" charset="0"/>
              </a:rPr>
              <a:t>We provide asset management services – a partner with SNC-Lavalin O&amp;M for 4 years</a:t>
            </a:r>
          </a:p>
          <a:p>
            <a:pPr eaLnBrk="1" hangingPunct="1">
              <a:lnSpc>
                <a:spcPct val="80000"/>
              </a:lnSpc>
              <a:spcBef>
                <a:spcPts val="600"/>
              </a:spcBef>
              <a:buClr>
                <a:srgbClr val="3891A7"/>
              </a:buClr>
              <a:buSzPct val="80000"/>
              <a:buFont typeface="Wingdings" charset="0"/>
              <a:buChar char="q"/>
            </a:pPr>
            <a:r>
              <a:rPr lang="en-US" sz="1400">
                <a:solidFill>
                  <a:srgbClr val="002060"/>
                </a:solidFill>
                <a:latin typeface="Arial" charset="0"/>
                <a:cs typeface="Arial" charset="0"/>
              </a:rPr>
              <a:t>We always employ a „tenant first</a:t>
            </a:r>
            <a:r>
              <a:rPr lang="ja-JP" altLang="en-US" sz="1400">
                <a:solidFill>
                  <a:srgbClr val="002060"/>
                </a:solidFill>
                <a:latin typeface="Arial" charset="0"/>
                <a:cs typeface="Arial" charset="0"/>
              </a:rPr>
              <a:t>“</a:t>
            </a:r>
            <a:r>
              <a:rPr lang="en-US" sz="1400">
                <a:solidFill>
                  <a:srgbClr val="002060"/>
                </a:solidFill>
                <a:latin typeface="Arial" charset="0"/>
                <a:cs typeface="Arial" charset="0"/>
              </a:rPr>
              <a:t> approach in our developments </a:t>
            </a:r>
          </a:p>
          <a:p>
            <a:pPr eaLnBrk="1" hangingPunct="1">
              <a:lnSpc>
                <a:spcPct val="80000"/>
              </a:lnSpc>
              <a:spcBef>
                <a:spcPts val="600"/>
              </a:spcBef>
              <a:buClr>
                <a:srgbClr val="3891A7"/>
              </a:buClr>
              <a:buSzPct val="80000"/>
              <a:buFont typeface="Wingdings" charset="0"/>
              <a:buChar char="q"/>
            </a:pPr>
            <a:r>
              <a:rPr lang="en-US" sz="1400">
                <a:solidFill>
                  <a:srgbClr val="002060"/>
                </a:solidFill>
                <a:latin typeface="Arial" charset="0"/>
                <a:cs typeface="Arial" charset="0"/>
              </a:rPr>
              <a:t>We have developed more than 160,000 sqm valued at more than EUR 200 million </a:t>
            </a:r>
          </a:p>
          <a:p>
            <a:pPr eaLnBrk="1" hangingPunct="1">
              <a:lnSpc>
                <a:spcPct val="80000"/>
              </a:lnSpc>
              <a:spcBef>
                <a:spcPts val="600"/>
              </a:spcBef>
              <a:buClr>
                <a:srgbClr val="3891A7"/>
              </a:buClr>
              <a:buSzPct val="80000"/>
              <a:buFont typeface="Wingdings" charset="0"/>
              <a:buChar char="q"/>
            </a:pPr>
            <a:r>
              <a:rPr lang="en-US" sz="1400">
                <a:solidFill>
                  <a:srgbClr val="002060"/>
                </a:solidFill>
                <a:latin typeface="Arial" charset="0"/>
                <a:cs typeface="Arial" charset="0"/>
              </a:rPr>
              <a:t>Currently, we have over EUR 200 million of projects in the pipeline in the Baltics and Belarus</a:t>
            </a:r>
          </a:p>
          <a:p>
            <a:pPr eaLnBrk="1" hangingPunct="1">
              <a:lnSpc>
                <a:spcPct val="80000"/>
              </a:lnSpc>
              <a:spcBef>
                <a:spcPts val="600"/>
              </a:spcBef>
              <a:buClr>
                <a:srgbClr val="3891A7"/>
              </a:buClr>
              <a:buSzPct val="80000"/>
              <a:buFont typeface="Wingdings" charset="0"/>
              <a:buChar char="q"/>
            </a:pPr>
            <a:r>
              <a:rPr lang="en-US" sz="1400">
                <a:solidFill>
                  <a:srgbClr val="002060"/>
                </a:solidFill>
                <a:latin typeface="Arial" charset="0"/>
                <a:cs typeface="Arial" charset="0"/>
              </a:rPr>
              <a:t>We also leverage our 25+ years of experience to structure deals outside the real estate sector</a:t>
            </a:r>
          </a:p>
          <a:p>
            <a:pPr eaLnBrk="1" hangingPunct="1">
              <a:lnSpc>
                <a:spcPct val="80000"/>
              </a:lnSpc>
              <a:spcBef>
                <a:spcPts val="600"/>
              </a:spcBef>
              <a:buClr>
                <a:srgbClr val="3891A7"/>
              </a:buClr>
              <a:buSzPct val="80000"/>
            </a:pPr>
            <a:endParaRPr lang="en-US">
              <a:solidFill>
                <a:srgbClr val="002060"/>
              </a:solidFill>
              <a:latin typeface="Arial" charset="0"/>
              <a:cs typeface="Arial" charset="0"/>
            </a:endParaRPr>
          </a:p>
          <a:p>
            <a:pPr eaLnBrk="1" hangingPunct="1">
              <a:lnSpc>
                <a:spcPct val="80000"/>
              </a:lnSpc>
              <a:spcBef>
                <a:spcPts val="600"/>
              </a:spcBef>
              <a:buClr>
                <a:srgbClr val="3891A7"/>
              </a:buClr>
              <a:buSzPct val="80000"/>
            </a:pPr>
            <a:r>
              <a:rPr lang="en-US" b="1">
                <a:solidFill>
                  <a:srgbClr val="002060"/>
                </a:solidFill>
                <a:latin typeface="Arial" charset="0"/>
                <a:cs typeface="Arial" charset="0"/>
              </a:rPr>
              <a:t>WHAT WE ARE LOOKING FOR:</a:t>
            </a:r>
          </a:p>
          <a:p>
            <a:pPr eaLnBrk="1" hangingPunct="1">
              <a:lnSpc>
                <a:spcPct val="80000"/>
              </a:lnSpc>
              <a:spcBef>
                <a:spcPts val="600"/>
              </a:spcBef>
              <a:buClr>
                <a:srgbClr val="3891A7"/>
              </a:buClr>
              <a:buSzPct val="80000"/>
            </a:pPr>
            <a:endParaRPr lang="en-US">
              <a:solidFill>
                <a:srgbClr val="002060"/>
              </a:solidFill>
              <a:latin typeface="Arial" charset="0"/>
              <a:cs typeface="Arial" charset="0"/>
            </a:endParaRPr>
          </a:p>
          <a:p>
            <a:pPr eaLnBrk="1" hangingPunct="1">
              <a:lnSpc>
                <a:spcPct val="80000"/>
              </a:lnSpc>
              <a:spcBef>
                <a:spcPts val="600"/>
              </a:spcBef>
              <a:buClr>
                <a:srgbClr val="3891A7"/>
              </a:buClr>
              <a:buSzPct val="80000"/>
              <a:buFont typeface="Wingdings" charset="0"/>
              <a:buChar char="q"/>
            </a:pPr>
            <a:r>
              <a:rPr lang="en-US" sz="1400">
                <a:solidFill>
                  <a:srgbClr val="002060"/>
                </a:solidFill>
                <a:latin typeface="Arial" charset="0"/>
                <a:cs typeface="Arial" charset="0"/>
              </a:rPr>
              <a:t>Potential investor partners and tenants from Canada for real estate projects</a:t>
            </a:r>
          </a:p>
          <a:p>
            <a:pPr eaLnBrk="1" hangingPunct="1">
              <a:lnSpc>
                <a:spcPct val="80000"/>
              </a:lnSpc>
              <a:spcBef>
                <a:spcPts val="600"/>
              </a:spcBef>
              <a:buClr>
                <a:srgbClr val="3891A7"/>
              </a:buClr>
              <a:buSzPct val="80000"/>
              <a:buFont typeface="Wingdings" charset="0"/>
              <a:buChar char="q"/>
            </a:pPr>
            <a:r>
              <a:rPr lang="en-US" sz="1400">
                <a:solidFill>
                  <a:srgbClr val="002060"/>
                </a:solidFill>
                <a:latin typeface="Arial" charset="0"/>
                <a:cs typeface="Arial" charset="0"/>
              </a:rPr>
              <a:t>Companies which need assistance to structure opportunities and complete deals in the Baltic market </a:t>
            </a:r>
          </a:p>
          <a:p>
            <a:pPr eaLnBrk="1" hangingPunct="1">
              <a:lnSpc>
                <a:spcPct val="80000"/>
              </a:lnSpc>
              <a:spcBef>
                <a:spcPts val="600"/>
              </a:spcBef>
              <a:buClr>
                <a:srgbClr val="3891A7"/>
              </a:buClr>
              <a:buSzPct val="80000"/>
              <a:buFont typeface="Wingdings" charset="0"/>
              <a:buChar char="q"/>
            </a:pPr>
            <a:endParaRPr lang="en-US">
              <a:solidFill>
                <a:srgbClr val="002060"/>
              </a:solidFill>
              <a:latin typeface="Arial" charset="0"/>
              <a:cs typeface="Arial" charset="0"/>
            </a:endParaRPr>
          </a:p>
          <a:p>
            <a:pPr eaLnBrk="1" hangingPunct="1">
              <a:lnSpc>
                <a:spcPct val="80000"/>
              </a:lnSpc>
              <a:spcBef>
                <a:spcPts val="600"/>
              </a:spcBef>
              <a:buClr>
                <a:srgbClr val="3891A7"/>
              </a:buClr>
              <a:buSzPct val="80000"/>
              <a:buFont typeface="Wingdings" charset="0"/>
              <a:buChar char="q"/>
            </a:pPr>
            <a:endParaRPr lang="en-US">
              <a:solidFill>
                <a:srgbClr val="002060"/>
              </a:solidFill>
              <a:latin typeface="Arial" charset="0"/>
              <a:cs typeface="Arial" charset="0"/>
            </a:endParaRPr>
          </a:p>
          <a:p>
            <a:pPr eaLnBrk="1" hangingPunct="1">
              <a:lnSpc>
                <a:spcPct val="80000"/>
              </a:lnSpc>
              <a:spcBef>
                <a:spcPts val="600"/>
              </a:spcBef>
              <a:buClr>
                <a:srgbClr val="3891A7"/>
              </a:buClr>
              <a:buSzPct val="80000"/>
            </a:pPr>
            <a:r>
              <a:rPr lang="en-US">
                <a:solidFill>
                  <a:srgbClr val="002060"/>
                </a:solidFill>
                <a:latin typeface="Arial" charset="0"/>
                <a:cs typeface="Arial" charset="0"/>
              </a:rPr>
              <a:t> </a:t>
            </a:r>
          </a:p>
          <a:p>
            <a:pPr eaLnBrk="1" hangingPunct="1">
              <a:lnSpc>
                <a:spcPct val="80000"/>
              </a:lnSpc>
              <a:spcBef>
                <a:spcPts val="600"/>
              </a:spcBef>
              <a:buClr>
                <a:srgbClr val="3891A7"/>
              </a:buClr>
              <a:buSzPct val="80000"/>
              <a:buFont typeface="Arial" charset="0"/>
              <a:buChar char="•"/>
            </a:pPr>
            <a:endParaRPr lang="en-US" b="1">
              <a:solidFill>
                <a:srgbClr val="002060"/>
              </a:solidFill>
              <a:latin typeface="Arial" charset="0"/>
              <a:cs typeface="Arial" charset="0"/>
            </a:endParaRPr>
          </a:p>
          <a:p>
            <a:pPr eaLnBrk="1" hangingPunct="1">
              <a:lnSpc>
                <a:spcPct val="80000"/>
              </a:lnSpc>
              <a:spcBef>
                <a:spcPts val="600"/>
              </a:spcBef>
              <a:buClr>
                <a:srgbClr val="3891A7"/>
              </a:buClr>
              <a:buSzPct val="80000"/>
            </a:pPr>
            <a:endParaRPr lang="lt-LT" sz="2000">
              <a:solidFill>
                <a:srgbClr val="002060"/>
              </a:solidFill>
              <a:latin typeface="Arial" charset="0"/>
            </a:endParaRPr>
          </a:p>
          <a:p>
            <a:pPr eaLnBrk="1" hangingPunct="1">
              <a:lnSpc>
                <a:spcPct val="80000"/>
              </a:lnSpc>
              <a:spcBef>
                <a:spcPts val="600"/>
              </a:spcBef>
              <a:buClr>
                <a:srgbClr val="3891A7"/>
              </a:buClr>
              <a:buSzPct val="80000"/>
              <a:buFont typeface="Wingdings 2" charset="0"/>
              <a:buChar char=""/>
            </a:pPr>
            <a:endParaRPr lang="lt-LT" sz="2000">
              <a:solidFill>
                <a:srgbClr val="002060"/>
              </a:solidFill>
              <a:latin typeface="Arial" charset="0"/>
            </a:endParaRPr>
          </a:p>
          <a:p>
            <a:pPr eaLnBrk="1" hangingPunct="1">
              <a:lnSpc>
                <a:spcPct val="80000"/>
              </a:lnSpc>
              <a:spcBef>
                <a:spcPts val="600"/>
              </a:spcBef>
              <a:buClr>
                <a:srgbClr val="3891A7"/>
              </a:buClr>
              <a:buSzPct val="80000"/>
              <a:buFont typeface="Arial" charset="0"/>
              <a:buChar char="•"/>
            </a:pPr>
            <a:endParaRPr lang="lt-LT" sz="2000">
              <a:solidFill>
                <a:srgbClr val="002060"/>
              </a:solidFill>
              <a:latin typeface="Arial" charset="0"/>
            </a:endParaRPr>
          </a:p>
          <a:p>
            <a:pPr eaLnBrk="1" hangingPunct="1">
              <a:lnSpc>
                <a:spcPct val="80000"/>
              </a:lnSpc>
              <a:spcBef>
                <a:spcPts val="600"/>
              </a:spcBef>
              <a:buClr>
                <a:srgbClr val="3891A7"/>
              </a:buClr>
              <a:buSzPct val="80000"/>
            </a:pPr>
            <a:endParaRPr lang="lt-LT" sz="2000">
              <a:solidFill>
                <a:srgbClr val="002060"/>
              </a:solidFill>
              <a:latin typeface="Arial" charset="0"/>
            </a:endParaRPr>
          </a:p>
        </p:txBody>
      </p:sp>
    </p:spTree>
    <p:extLst>
      <p:ext uri="{BB962C8B-B14F-4D97-AF65-F5344CB8AC3E}">
        <p14:creationId xmlns:p14="http://schemas.microsoft.com/office/powerpoint/2010/main" val="21229657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continental Consulting Comapn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8487833" cy="6858000"/>
          </a:xfrm>
          <a:prstGeom prst="rect">
            <a:avLst/>
          </a:prstGeom>
        </p:spPr>
      </p:pic>
    </p:spTree>
    <p:extLst>
      <p:ext uri="{BB962C8B-B14F-4D97-AF65-F5344CB8AC3E}">
        <p14:creationId xmlns:p14="http://schemas.microsoft.com/office/powerpoint/2010/main" val="20502793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0291" y="347858"/>
            <a:ext cx="1402080" cy="873760"/>
          </a:xfrm>
          <a:prstGeom prst="rect">
            <a:avLst/>
          </a:prstGeom>
        </p:spPr>
      </p:pic>
      <p:sp>
        <p:nvSpPr>
          <p:cNvPr id="5" name="TextBox 4"/>
          <p:cNvSpPr txBox="1"/>
          <p:nvPr/>
        </p:nvSpPr>
        <p:spPr>
          <a:xfrm>
            <a:off x="1606213" y="6273224"/>
            <a:ext cx="5991899" cy="492443"/>
          </a:xfrm>
          <a:prstGeom prst="rect">
            <a:avLst/>
          </a:prstGeom>
          <a:noFill/>
        </p:spPr>
        <p:txBody>
          <a:bodyPr wrap="square" rtlCol="0">
            <a:spAutoFit/>
          </a:bodyPr>
          <a:lstStyle/>
          <a:p>
            <a:r>
              <a:rPr lang="en-US" sz="1200" b="1" dirty="0" smtClean="0"/>
              <a:t>Technical Partners International Inc</a:t>
            </a:r>
            <a:r>
              <a:rPr lang="en-US" b="1" dirty="0" smtClean="0"/>
              <a:t>. </a:t>
            </a:r>
            <a:r>
              <a:rPr lang="en-US" sz="800" dirty="0" smtClean="0"/>
              <a:t>CANADA </a:t>
            </a:r>
            <a:r>
              <a:rPr lang="en-US" sz="800" dirty="0"/>
              <a:t>• LATVIA  • SAUDI ARABIA • TURKEY • </a:t>
            </a:r>
            <a:r>
              <a:rPr lang="en-US" sz="800" dirty="0" smtClean="0"/>
              <a:t>UKRAINE • UNITED KINGDOM</a:t>
            </a:r>
          </a:p>
          <a:p>
            <a:endParaRPr lang="en-US" sz="800" dirty="0"/>
          </a:p>
        </p:txBody>
      </p:sp>
      <p:sp>
        <p:nvSpPr>
          <p:cNvPr id="6" name="TextBox 5"/>
          <p:cNvSpPr txBox="1"/>
          <p:nvPr/>
        </p:nvSpPr>
        <p:spPr>
          <a:xfrm>
            <a:off x="582614" y="1391221"/>
            <a:ext cx="6555074" cy="2923877"/>
          </a:xfrm>
          <a:prstGeom prst="rect">
            <a:avLst/>
          </a:prstGeom>
          <a:noFill/>
        </p:spPr>
        <p:txBody>
          <a:bodyPr wrap="square" rtlCol="0">
            <a:spAutoFit/>
          </a:bodyPr>
          <a:lstStyle/>
          <a:p>
            <a:pPr algn="ctr"/>
            <a:r>
              <a:rPr lang="en-CA" sz="2400" b="1" dirty="0" smtClean="0">
                <a:solidFill>
                  <a:schemeClr val="accent1">
                    <a:lumMod val="75000"/>
                  </a:schemeClr>
                </a:solidFill>
              </a:rPr>
              <a:t>Technical Partners</a:t>
            </a:r>
          </a:p>
          <a:p>
            <a:pPr algn="ctr"/>
            <a:r>
              <a:rPr lang="en-CA" sz="2000" b="1" dirty="0" smtClean="0">
                <a:solidFill>
                  <a:schemeClr val="accent1">
                    <a:lumMod val="75000"/>
                  </a:schemeClr>
                </a:solidFill>
              </a:rPr>
              <a:t>a </a:t>
            </a:r>
            <a:r>
              <a:rPr lang="en-CA" sz="2000" b="1" dirty="0">
                <a:solidFill>
                  <a:schemeClr val="accent1">
                    <a:lumMod val="75000"/>
                  </a:schemeClr>
                </a:solidFill>
              </a:rPr>
              <a:t>Canadian company, </a:t>
            </a:r>
            <a:r>
              <a:rPr lang="lv-LV" sz="2000" b="1" dirty="0" smtClean="0">
                <a:solidFill>
                  <a:schemeClr val="accent1">
                    <a:lumMod val="75000"/>
                  </a:schemeClr>
                </a:solidFill>
              </a:rPr>
              <a:t>established </a:t>
            </a:r>
            <a:r>
              <a:rPr lang="lv-LV" sz="2000" b="1" dirty="0">
                <a:solidFill>
                  <a:schemeClr val="accent1">
                    <a:lumMod val="75000"/>
                  </a:schemeClr>
                </a:solidFill>
              </a:rPr>
              <a:t>in </a:t>
            </a:r>
            <a:r>
              <a:rPr lang="lv-LV" sz="2000" b="1" dirty="0" smtClean="0">
                <a:solidFill>
                  <a:schemeClr val="accent1">
                    <a:lumMod val="75000"/>
                  </a:schemeClr>
                </a:solidFill>
              </a:rPr>
              <a:t>1992 focused on </a:t>
            </a:r>
            <a:endParaRPr lang="lv-LV" sz="2000" b="1" dirty="0">
              <a:solidFill>
                <a:schemeClr val="accent1">
                  <a:lumMod val="75000"/>
                </a:schemeClr>
              </a:solidFill>
            </a:endParaRPr>
          </a:p>
          <a:p>
            <a:pPr algn="ctr"/>
            <a:r>
              <a:rPr lang="lv-LV" sz="2000" b="1" dirty="0">
                <a:solidFill>
                  <a:schemeClr val="accent1">
                    <a:lumMod val="75000"/>
                  </a:schemeClr>
                </a:solidFill>
              </a:rPr>
              <a:t>Latvia and Northern Europe</a:t>
            </a:r>
          </a:p>
          <a:p>
            <a:pPr algn="ctr"/>
            <a:endParaRPr lang="lv-LV" sz="800" b="1" dirty="0">
              <a:solidFill>
                <a:schemeClr val="accent1">
                  <a:lumMod val="75000"/>
                </a:schemeClr>
              </a:solidFill>
            </a:endParaRPr>
          </a:p>
          <a:p>
            <a:pPr algn="ctr"/>
            <a:r>
              <a:rPr lang="en-CA" sz="2000" b="1" dirty="0" smtClean="0">
                <a:solidFill>
                  <a:schemeClr val="accent1">
                    <a:lumMod val="75000"/>
                  </a:schemeClr>
                </a:solidFill>
              </a:rPr>
              <a:t>bringing </a:t>
            </a:r>
            <a:r>
              <a:rPr lang="en-CA" sz="2000" b="1" dirty="0">
                <a:solidFill>
                  <a:schemeClr val="accent1">
                    <a:lumMod val="75000"/>
                  </a:schemeClr>
                </a:solidFill>
              </a:rPr>
              <a:t>Canadian products and </a:t>
            </a:r>
            <a:r>
              <a:rPr lang="en-CA" sz="2000" b="1" dirty="0" smtClean="0">
                <a:solidFill>
                  <a:schemeClr val="accent1">
                    <a:lumMod val="75000"/>
                  </a:schemeClr>
                </a:solidFill>
              </a:rPr>
              <a:t>expertise to Latvia</a:t>
            </a:r>
          </a:p>
          <a:p>
            <a:pPr algn="ctr"/>
            <a:r>
              <a:rPr lang="en-CA" sz="2000" b="1" dirty="0">
                <a:solidFill>
                  <a:schemeClr val="accent1">
                    <a:lumMod val="75000"/>
                  </a:schemeClr>
                </a:solidFill>
              </a:rPr>
              <a:t>s</a:t>
            </a:r>
            <a:r>
              <a:rPr lang="en-CA" sz="2000" b="1" dirty="0" smtClean="0">
                <a:solidFill>
                  <a:schemeClr val="accent1">
                    <a:lumMod val="75000"/>
                  </a:schemeClr>
                </a:solidFill>
              </a:rPr>
              <a:t>pecializing in project management, monitoring consultancy and representative services, </a:t>
            </a:r>
          </a:p>
          <a:p>
            <a:pPr algn="ctr"/>
            <a:endParaRPr lang="en-CA" sz="800" b="1" dirty="0">
              <a:solidFill>
                <a:schemeClr val="accent1">
                  <a:lumMod val="75000"/>
                </a:schemeClr>
              </a:solidFill>
            </a:endParaRPr>
          </a:p>
          <a:p>
            <a:pPr algn="ctr"/>
            <a:r>
              <a:rPr lang="en-CA" sz="2000" b="1" dirty="0" smtClean="0">
                <a:solidFill>
                  <a:schemeClr val="accent1">
                    <a:lumMod val="75000"/>
                  </a:schemeClr>
                </a:solidFill>
              </a:rPr>
              <a:t>and representing  </a:t>
            </a:r>
            <a:endParaRPr lang="en-CA" sz="2000" b="1" dirty="0">
              <a:solidFill>
                <a:schemeClr val="accent1">
                  <a:lumMod val="75000"/>
                </a:schemeClr>
              </a:solidFill>
            </a:endParaRPr>
          </a:p>
          <a:p>
            <a:pPr algn="ctr"/>
            <a:endParaRPr lang="lv-LV" sz="2400" dirty="0">
              <a:solidFill>
                <a:schemeClr val="bg1"/>
              </a:solidFill>
            </a:endParaRPr>
          </a:p>
        </p:txBody>
      </p:sp>
      <p:pic>
        <p:nvPicPr>
          <p:cNvPr id="3" name="Picture 2" descr="logo_TW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5042" y="3930756"/>
            <a:ext cx="1441258" cy="846613"/>
          </a:xfrm>
          <a:prstGeom prst="rect">
            <a:avLst/>
          </a:prstGeom>
        </p:spPr>
      </p:pic>
      <p:pic>
        <p:nvPicPr>
          <p:cNvPr id="4" name="Picture 3" descr="logo Cemcorp CC-0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7663" y="3968481"/>
            <a:ext cx="1699082" cy="821838"/>
          </a:xfrm>
          <a:prstGeom prst="rect">
            <a:avLst/>
          </a:prstGeom>
        </p:spPr>
      </p:pic>
      <p:pic>
        <p:nvPicPr>
          <p:cNvPr id="7" name="Picture 6" descr="logo ClarityPlu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6416" y="4927563"/>
            <a:ext cx="1841245" cy="484121"/>
          </a:xfrm>
          <a:prstGeom prst="rect">
            <a:avLst/>
          </a:prstGeom>
        </p:spPr>
      </p:pic>
      <p:pic>
        <p:nvPicPr>
          <p:cNvPr id="8" name="Picture 7" descr="logo inktank-logo.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47661" y="4992584"/>
            <a:ext cx="2095500" cy="419100"/>
          </a:xfrm>
          <a:prstGeom prst="rect">
            <a:avLst/>
          </a:prstGeom>
        </p:spPr>
      </p:pic>
      <p:pic>
        <p:nvPicPr>
          <p:cNvPr id="9" name="Picture 8" descr="logo Transcontinental Consulting Company TC-03 150924.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43161" y="3929044"/>
            <a:ext cx="1527623" cy="848325"/>
          </a:xfrm>
          <a:prstGeom prst="rect">
            <a:avLst/>
          </a:prstGeom>
        </p:spPr>
      </p:pic>
      <p:pic>
        <p:nvPicPr>
          <p:cNvPr id="10" name="Picture 9" descr="logo TTG.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68378" y="3968481"/>
            <a:ext cx="1674783" cy="776868"/>
          </a:xfrm>
          <a:prstGeom prst="rect">
            <a:avLst/>
          </a:prstGeom>
        </p:spPr>
      </p:pic>
      <p:pic>
        <p:nvPicPr>
          <p:cNvPr id="11" name="Picture 10" descr="logo Da-Trol.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137687" y="3930756"/>
            <a:ext cx="1918794" cy="795080"/>
          </a:xfrm>
          <a:prstGeom prst="rect">
            <a:avLst/>
          </a:prstGeom>
        </p:spPr>
      </p:pic>
      <p:pic>
        <p:nvPicPr>
          <p:cNvPr id="12" name="Picture 11" descr="Hydroclave.gi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8326" y="5440046"/>
            <a:ext cx="2878419" cy="705213"/>
          </a:xfrm>
          <a:prstGeom prst="rect">
            <a:avLst/>
          </a:prstGeom>
        </p:spPr>
      </p:pic>
      <p:pic>
        <p:nvPicPr>
          <p:cNvPr id="13" name="Picture 12" descr="ESC.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99452" y="5411684"/>
            <a:ext cx="1716288" cy="716626"/>
          </a:xfrm>
          <a:prstGeom prst="rect">
            <a:avLst/>
          </a:prstGeom>
        </p:spPr>
      </p:pic>
      <p:pic>
        <p:nvPicPr>
          <p:cNvPr id="14" name="Picture 13" descr="EC-03.04-03.Logo.ECOLO.jp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988337" y="5483058"/>
            <a:ext cx="2298700" cy="584200"/>
          </a:xfrm>
          <a:prstGeom prst="rect">
            <a:avLst/>
          </a:prstGeom>
        </p:spPr>
      </p:pic>
      <p:pic>
        <p:nvPicPr>
          <p:cNvPr id="15" name="Picture 14" descr="MainBoss_logo.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15740" y="4790319"/>
            <a:ext cx="1882372" cy="621365"/>
          </a:xfrm>
          <a:prstGeom prst="rect">
            <a:avLst/>
          </a:prstGeom>
        </p:spPr>
      </p:pic>
      <p:pic>
        <p:nvPicPr>
          <p:cNvPr id="16" name="Picture 15" descr="EK.Kalvins.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228974" y="694107"/>
            <a:ext cx="1545138" cy="2542990"/>
          </a:xfrm>
          <a:prstGeom prst="rect">
            <a:avLst/>
          </a:prstGeom>
        </p:spPr>
      </p:pic>
      <p:sp>
        <p:nvSpPr>
          <p:cNvPr id="19" name="TextBox 18"/>
          <p:cNvSpPr txBox="1"/>
          <p:nvPr/>
        </p:nvSpPr>
        <p:spPr>
          <a:xfrm>
            <a:off x="2379249" y="716761"/>
            <a:ext cx="1689510" cy="523220"/>
          </a:xfrm>
          <a:prstGeom prst="rect">
            <a:avLst/>
          </a:prstGeom>
          <a:noFill/>
        </p:spPr>
        <p:txBody>
          <a:bodyPr wrap="none" rtlCol="0">
            <a:spAutoFit/>
          </a:bodyPr>
          <a:lstStyle/>
          <a:p>
            <a:r>
              <a:rPr lang="en-US" sz="2800" b="1" dirty="0" smtClean="0">
                <a:solidFill>
                  <a:srgbClr val="376092"/>
                </a:solidFill>
              </a:rPr>
              <a:t>Ed Kalvins</a:t>
            </a:r>
            <a:endParaRPr lang="en-US" sz="2800" b="1" dirty="0">
              <a:solidFill>
                <a:srgbClr val="376092"/>
              </a:solidFill>
            </a:endParaRPr>
          </a:p>
        </p:txBody>
      </p:sp>
    </p:spTree>
    <p:extLst>
      <p:ext uri="{BB962C8B-B14F-4D97-AF65-F5344CB8AC3E}">
        <p14:creationId xmlns:p14="http://schemas.microsoft.com/office/powerpoint/2010/main" val="4517903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st Western Airport Hotel Māra presentation.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14707"/>
            <a:ext cx="9144000" cy="5143500"/>
          </a:xfrm>
          <a:prstGeom prst="rect">
            <a:avLst/>
          </a:prstGeom>
        </p:spPr>
      </p:pic>
      <p:sp>
        <p:nvSpPr>
          <p:cNvPr id="3" name="TextBox 2"/>
          <p:cNvSpPr txBox="1"/>
          <p:nvPr/>
        </p:nvSpPr>
        <p:spPr>
          <a:xfrm>
            <a:off x="413456" y="507947"/>
            <a:ext cx="2336823" cy="523220"/>
          </a:xfrm>
          <a:prstGeom prst="rect">
            <a:avLst/>
          </a:prstGeom>
          <a:noFill/>
        </p:spPr>
        <p:txBody>
          <a:bodyPr wrap="none" rtlCol="0">
            <a:spAutoFit/>
          </a:bodyPr>
          <a:lstStyle/>
          <a:p>
            <a:r>
              <a:rPr lang="en-US" sz="2800" b="1" dirty="0" smtClean="0">
                <a:solidFill>
                  <a:srgbClr val="376092"/>
                </a:solidFill>
              </a:rPr>
              <a:t>Pēteris Brauns</a:t>
            </a:r>
            <a:endParaRPr lang="en-US" sz="2800" b="1" dirty="0">
              <a:solidFill>
                <a:srgbClr val="376092"/>
              </a:solidFill>
            </a:endParaRPr>
          </a:p>
        </p:txBody>
      </p:sp>
    </p:spTree>
    <p:extLst>
      <p:ext uri="{BB962C8B-B14F-4D97-AF65-F5344CB8AC3E}">
        <p14:creationId xmlns:p14="http://schemas.microsoft.com/office/powerpoint/2010/main" val="34293139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Lu-Canadian-chamber-of-commerce-05.06.2017.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58408"/>
            <a:ext cx="9144000" cy="5143500"/>
          </a:xfrm>
          <a:prstGeom prst="rect">
            <a:avLst/>
          </a:prstGeom>
        </p:spPr>
      </p:pic>
      <p:sp>
        <p:nvSpPr>
          <p:cNvPr id="4" name="TextBox 3"/>
          <p:cNvSpPr txBox="1"/>
          <p:nvPr/>
        </p:nvSpPr>
        <p:spPr>
          <a:xfrm>
            <a:off x="413456" y="507947"/>
            <a:ext cx="5149091" cy="523220"/>
          </a:xfrm>
          <a:prstGeom prst="rect">
            <a:avLst/>
          </a:prstGeom>
          <a:noFill/>
        </p:spPr>
        <p:txBody>
          <a:bodyPr wrap="none" rtlCol="0">
            <a:spAutoFit/>
          </a:bodyPr>
          <a:lstStyle/>
          <a:p>
            <a:r>
              <a:rPr lang="en-US" sz="2800" b="1" dirty="0" smtClean="0">
                <a:solidFill>
                  <a:srgbClr val="800000"/>
                </a:solidFill>
              </a:rPr>
              <a:t>Pēteris Ruģelis and Elmārs Tannis </a:t>
            </a:r>
            <a:endParaRPr lang="en-US" sz="2800" b="1" dirty="0">
              <a:solidFill>
                <a:srgbClr val="800000"/>
              </a:solidFill>
            </a:endParaRPr>
          </a:p>
        </p:txBody>
      </p:sp>
    </p:spTree>
    <p:extLst>
      <p:ext uri="{BB962C8B-B14F-4D97-AF65-F5344CB8AC3E}">
        <p14:creationId xmlns:p14="http://schemas.microsoft.com/office/powerpoint/2010/main" val="28011377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bsoft 0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07947"/>
            <a:ext cx="9144000" cy="6096000"/>
          </a:xfrm>
          <a:prstGeom prst="rect">
            <a:avLst/>
          </a:prstGeom>
        </p:spPr>
      </p:pic>
      <p:sp>
        <p:nvSpPr>
          <p:cNvPr id="3" name="TextBox 2"/>
          <p:cNvSpPr txBox="1"/>
          <p:nvPr/>
        </p:nvSpPr>
        <p:spPr>
          <a:xfrm>
            <a:off x="413456" y="507947"/>
            <a:ext cx="1930411" cy="523220"/>
          </a:xfrm>
          <a:prstGeom prst="rect">
            <a:avLst/>
          </a:prstGeom>
          <a:noFill/>
        </p:spPr>
        <p:txBody>
          <a:bodyPr wrap="none" rtlCol="0">
            <a:spAutoFit/>
          </a:bodyPr>
          <a:lstStyle/>
          <a:p>
            <a:r>
              <a:rPr lang="en-US" sz="2800" b="1" dirty="0" smtClean="0">
                <a:solidFill>
                  <a:schemeClr val="accent5">
                    <a:lumMod val="75000"/>
                  </a:schemeClr>
                </a:solidFill>
              </a:rPr>
              <a:t>Harijs Ozols</a:t>
            </a:r>
            <a:endParaRPr lang="en-US" sz="2800" b="1" dirty="0">
              <a:solidFill>
                <a:schemeClr val="accent5">
                  <a:lumMod val="75000"/>
                </a:schemeClr>
              </a:solidFill>
            </a:endParaRPr>
          </a:p>
        </p:txBody>
      </p:sp>
    </p:spTree>
    <p:extLst>
      <p:ext uri="{BB962C8B-B14F-4D97-AF65-F5344CB8AC3E}">
        <p14:creationId xmlns:p14="http://schemas.microsoft.com/office/powerpoint/2010/main" val="12751594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_00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1810" y="-258391"/>
            <a:ext cx="5410485" cy="4864928"/>
          </a:xfrm>
          <a:prstGeom prst="rect">
            <a:avLst/>
          </a:prstGeom>
        </p:spPr>
      </p:pic>
      <p:sp>
        <p:nvSpPr>
          <p:cNvPr id="3" name="Rectangle 2"/>
          <p:cNvSpPr/>
          <p:nvPr/>
        </p:nvSpPr>
        <p:spPr>
          <a:xfrm>
            <a:off x="812143" y="3653682"/>
            <a:ext cx="8180503" cy="2308324"/>
          </a:xfrm>
          <a:prstGeom prst="rect">
            <a:avLst/>
          </a:prstGeom>
        </p:spPr>
        <p:txBody>
          <a:bodyPr wrap="square">
            <a:spAutoFit/>
          </a:bodyPr>
          <a:lstStyle/>
          <a:p>
            <a:r>
              <a:rPr lang="en-CA" sz="2400" dirty="0" smtClean="0"/>
              <a:t>Father....Antons Kivlenieks (1924-1964), born in Kalupe, Latvia</a:t>
            </a:r>
          </a:p>
          <a:p>
            <a:r>
              <a:rPr lang="en-CA" sz="2400" dirty="0" smtClean="0"/>
              <a:t>             1945 Emigrated to Canada as a DP</a:t>
            </a:r>
          </a:p>
          <a:p>
            <a:r>
              <a:rPr lang="en-CA" sz="2400" dirty="0" smtClean="0"/>
              <a:t>             1957 Founded Kalupe Jewellery Ltd. Toronto</a:t>
            </a:r>
          </a:p>
          <a:p>
            <a:r>
              <a:rPr lang="en-CA" sz="2400" dirty="0" smtClean="0"/>
              <a:t>Son.....</a:t>
            </a:r>
            <a:r>
              <a:rPr lang="en-CA" sz="2400" dirty="0" err="1" smtClean="0"/>
              <a:t>Talis</a:t>
            </a:r>
            <a:r>
              <a:rPr lang="en-CA" sz="2400" dirty="0" smtClean="0"/>
              <a:t> ....Born 1956, Toronto</a:t>
            </a:r>
          </a:p>
          <a:p>
            <a:r>
              <a:rPr lang="en-CA" sz="2400" dirty="0" smtClean="0"/>
              <a:t>             Moved to Latvia ..June 2008.</a:t>
            </a:r>
          </a:p>
          <a:p>
            <a:r>
              <a:rPr lang="en-CA" sz="2400" dirty="0" smtClean="0"/>
              <a:t>             </a:t>
            </a:r>
            <a:r>
              <a:rPr lang="en-CA" sz="2400" u="sng" dirty="0" smtClean="0">
                <a:hlinkClick r:id="rId4"/>
              </a:rPr>
              <a:t>www.kalupesrotas.lv</a:t>
            </a:r>
            <a:endParaRPr lang="en-CA" sz="2400" dirty="0"/>
          </a:p>
        </p:txBody>
      </p:sp>
      <p:sp>
        <p:nvSpPr>
          <p:cNvPr id="4" name="TextBox 3"/>
          <p:cNvSpPr txBox="1"/>
          <p:nvPr/>
        </p:nvSpPr>
        <p:spPr>
          <a:xfrm>
            <a:off x="413456" y="507947"/>
            <a:ext cx="2441143" cy="523220"/>
          </a:xfrm>
          <a:prstGeom prst="rect">
            <a:avLst/>
          </a:prstGeom>
          <a:noFill/>
        </p:spPr>
        <p:txBody>
          <a:bodyPr wrap="none" rtlCol="0">
            <a:spAutoFit/>
          </a:bodyPr>
          <a:lstStyle/>
          <a:p>
            <a:r>
              <a:rPr lang="en-US" sz="2800" b="1" dirty="0" smtClean="0">
                <a:solidFill>
                  <a:schemeClr val="bg2">
                    <a:lumMod val="50000"/>
                  </a:schemeClr>
                </a:solidFill>
              </a:rPr>
              <a:t>Tālis Kivlenieks</a:t>
            </a:r>
            <a:endParaRPr lang="en-US" sz="2800" b="1" dirty="0">
              <a:solidFill>
                <a:schemeClr val="bg2">
                  <a:lumMod val="50000"/>
                </a:schemeClr>
              </a:solidFill>
            </a:endParaRPr>
          </a:p>
        </p:txBody>
      </p:sp>
    </p:spTree>
    <p:extLst>
      <p:ext uri="{BB962C8B-B14F-4D97-AF65-F5344CB8AC3E}">
        <p14:creationId xmlns:p14="http://schemas.microsoft.com/office/powerpoint/2010/main" val="30932056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a:cs typeface="Trebuchet MS"/>
              </a:rPr>
              <a:t>ABENS KONSULTANTS</a:t>
            </a:r>
            <a:endParaRPr lang="en-US" dirty="0">
              <a:latin typeface="Trebuchet MS"/>
              <a:cs typeface="Trebuchet MS"/>
            </a:endParaRPr>
          </a:p>
        </p:txBody>
      </p:sp>
      <p:pic>
        <p:nvPicPr>
          <p:cNvPr id="7" name="Content Placeholder 6" descr="AA-tours-plakats2.pdf"/>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4879" t="5357" r="-4879" b="5208"/>
          <a:stretch/>
        </p:blipFill>
        <p:spPr>
          <a:xfrm>
            <a:off x="457200" y="1683734"/>
            <a:ext cx="3510076" cy="4442430"/>
          </a:xfrm>
        </p:spPr>
      </p:pic>
      <p:pic>
        <p:nvPicPr>
          <p:cNvPr id="10" name="Content Placeholder 9" descr="unnamed-2.jpg"/>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3967276" y="3709918"/>
            <a:ext cx="3767485" cy="2416245"/>
          </a:xfrm>
        </p:spPr>
      </p:pic>
      <p:sp>
        <p:nvSpPr>
          <p:cNvPr id="11" name="TextBox 10"/>
          <p:cNvSpPr txBox="1"/>
          <p:nvPr/>
        </p:nvSpPr>
        <p:spPr>
          <a:xfrm>
            <a:off x="4356044" y="1831261"/>
            <a:ext cx="184666" cy="369332"/>
          </a:xfrm>
          <a:prstGeom prst="rect">
            <a:avLst/>
          </a:prstGeom>
          <a:noFill/>
        </p:spPr>
        <p:txBody>
          <a:bodyPr wrap="none" rtlCol="0">
            <a:spAutoFit/>
          </a:bodyPr>
          <a:lstStyle/>
          <a:p>
            <a:endParaRPr lang="en-US"/>
          </a:p>
        </p:txBody>
      </p:sp>
      <p:pic>
        <p:nvPicPr>
          <p:cNvPr id="4" name="Picture 3"/>
          <p:cNvPicPr>
            <a:picLocks noChangeAspect="1"/>
          </p:cNvPicPr>
          <p:nvPr/>
        </p:nvPicPr>
        <p:blipFill>
          <a:blip r:embed="rId4"/>
          <a:stretch>
            <a:fillRect/>
          </a:stretch>
        </p:blipFill>
        <p:spPr>
          <a:xfrm>
            <a:off x="4534361" y="1683734"/>
            <a:ext cx="3200400" cy="1981200"/>
          </a:xfrm>
          <a:prstGeom prst="rect">
            <a:avLst/>
          </a:prstGeom>
        </p:spPr>
      </p:pic>
    </p:spTree>
    <p:extLst>
      <p:ext uri="{BB962C8B-B14F-4D97-AF65-F5344CB8AC3E}">
        <p14:creationId xmlns:p14="http://schemas.microsoft.com/office/powerpoint/2010/main" val="5036540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2362200" y="162560"/>
            <a:ext cx="4084320" cy="7924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dirty="0" smtClean="0"/>
              <a:t>Inta Consulting</a:t>
            </a:r>
            <a:endParaRPr lang="en-CA" sz="4800" b="1" dirty="0"/>
          </a:p>
        </p:txBody>
      </p:sp>
      <p:pic>
        <p:nvPicPr>
          <p:cNvPr id="6" name="Picture 5" descr="Image result for surveys clipart"/>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735" y="955041"/>
            <a:ext cx="1343025" cy="1802764"/>
          </a:xfrm>
          <a:prstGeom prst="rect">
            <a:avLst/>
          </a:prstGeom>
          <a:noFill/>
          <a:ln>
            <a:noFill/>
          </a:ln>
        </p:spPr>
      </p:pic>
      <p:pic>
        <p:nvPicPr>
          <p:cNvPr id="7" name="Picture 6" descr="Image result for graph clipart"/>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4500" y="2174240"/>
            <a:ext cx="1150620" cy="1445260"/>
          </a:xfrm>
          <a:prstGeom prst="rect">
            <a:avLst/>
          </a:prstGeom>
          <a:noFill/>
          <a:ln>
            <a:noFill/>
          </a:ln>
        </p:spPr>
      </p:pic>
      <p:pic>
        <p:nvPicPr>
          <p:cNvPr id="8" name="Picture 7" descr="Image result for program evaluation clipart"/>
          <p:cNvPicPr/>
          <p:nvPr/>
        </p:nvPicPr>
        <p:blipFill>
          <a:blip r:embed="rId4" cstate="email">
            <a:extLst>
              <a:ext uri="{28A0092B-C50C-407E-A947-70E740481C1C}">
                <a14:useLocalDpi xmlns:a14="http://schemas.microsoft.com/office/drawing/2010/main"/>
              </a:ext>
            </a:extLst>
          </a:blip>
          <a:srcRect/>
          <a:stretch>
            <a:fillRect/>
          </a:stretch>
        </p:blipFill>
        <p:spPr bwMode="auto">
          <a:xfrm>
            <a:off x="6354366" y="1833883"/>
            <a:ext cx="2180035" cy="1569719"/>
          </a:xfrm>
          <a:prstGeom prst="rect">
            <a:avLst/>
          </a:prstGeom>
          <a:noFill/>
          <a:ln>
            <a:noFill/>
          </a:ln>
        </p:spPr>
      </p:pic>
      <p:pic>
        <p:nvPicPr>
          <p:cNvPr id="9" name="Picture 8" descr="C:\Users\My PC\Pictures\Capture.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2110740" y="3797297"/>
            <a:ext cx="2293620" cy="2741933"/>
          </a:xfrm>
          <a:prstGeom prst="rect">
            <a:avLst/>
          </a:prstGeom>
          <a:noFill/>
          <a:ln>
            <a:noFill/>
          </a:ln>
        </p:spPr>
      </p:pic>
      <p:pic>
        <p:nvPicPr>
          <p:cNvPr id="10" name="Picture 9" descr="C:\Users\My PC\Pictures\Capture.PNG"/>
          <p:cNvPicPr/>
          <p:nvPr/>
        </p:nvPicPr>
        <p:blipFill>
          <a:blip r:embed="rId6" cstate="email">
            <a:extLst>
              <a:ext uri="{28A0092B-C50C-407E-A947-70E740481C1C}">
                <a14:useLocalDpi xmlns:a14="http://schemas.microsoft.com/office/drawing/2010/main"/>
              </a:ext>
            </a:extLst>
          </a:blip>
          <a:srcRect/>
          <a:stretch>
            <a:fillRect/>
          </a:stretch>
        </p:blipFill>
        <p:spPr bwMode="auto">
          <a:xfrm>
            <a:off x="5467350" y="4282444"/>
            <a:ext cx="2442210" cy="2284727"/>
          </a:xfrm>
          <a:prstGeom prst="rect">
            <a:avLst/>
          </a:prstGeom>
          <a:noFill/>
          <a:ln>
            <a:noFill/>
          </a:ln>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28574" y="1249362"/>
            <a:ext cx="1853067" cy="1737679"/>
          </a:xfrm>
          <a:prstGeom prst="rect">
            <a:avLst/>
          </a:prstGeom>
        </p:spPr>
      </p:pic>
    </p:spTree>
    <p:extLst>
      <p:ext uri="{BB962C8B-B14F-4D97-AF65-F5344CB8AC3E}">
        <p14:creationId xmlns:p14="http://schemas.microsoft.com/office/powerpoint/2010/main" val="64770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2214938" y="3238202"/>
            <a:ext cx="4688353" cy="707886"/>
          </a:xfrm>
          <a:prstGeom prst="rect">
            <a:avLst/>
          </a:prstGeom>
          <a:noFill/>
        </p:spPr>
        <p:txBody>
          <a:bodyPr wrap="none" rtlCol="0">
            <a:spAutoFit/>
          </a:bodyPr>
          <a:lstStyle/>
          <a:p>
            <a:r>
              <a:rPr lang="en-US" sz="4000" b="1" dirty="0" smtClean="0">
                <a:solidFill>
                  <a:srgbClr val="FF0000"/>
                </a:solidFill>
              </a:rPr>
              <a:t>A Canadian Influence</a:t>
            </a:r>
            <a:endParaRPr lang="en-US" sz="4000" b="1" dirty="0">
              <a:solidFill>
                <a:srgbClr val="FF0000"/>
              </a:solidFill>
            </a:endParaRPr>
          </a:p>
        </p:txBody>
      </p:sp>
    </p:spTree>
    <p:extLst>
      <p:ext uri="{BB962C8B-B14F-4D97-AF65-F5344CB8AC3E}">
        <p14:creationId xmlns:p14="http://schemas.microsoft.com/office/powerpoint/2010/main" val="32208598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3792" y="2126717"/>
            <a:ext cx="7591777" cy="1538883"/>
          </a:xfrm>
          <a:prstGeom prst="rect">
            <a:avLst/>
          </a:prstGeom>
          <a:noFill/>
        </p:spPr>
        <p:txBody>
          <a:bodyPr wrap="square" rtlCol="0">
            <a:spAutoFit/>
          </a:bodyPr>
          <a:lstStyle/>
          <a:p>
            <a:pPr algn="ctr"/>
            <a:r>
              <a:rPr lang="en-CA" sz="7000" b="1" dirty="0" smtClean="0">
                <a:solidFill>
                  <a:srgbClr val="FF0000"/>
                </a:solidFill>
              </a:rPr>
              <a:t>Why Latvia?</a:t>
            </a:r>
            <a:endParaRPr lang="en-CA" sz="7000" dirty="0" smtClean="0">
              <a:solidFill>
                <a:srgbClr val="FF0000"/>
              </a:solidFill>
            </a:endParaRPr>
          </a:p>
          <a:p>
            <a:endParaRPr lang="en-CA" sz="2400" dirty="0" smtClean="0"/>
          </a:p>
        </p:txBody>
      </p:sp>
      <p:pic>
        <p:nvPicPr>
          <p:cNvPr id="6" name="Picture 5" descr="_56335449_riga_skyline_bbc.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252" y="4111164"/>
            <a:ext cx="1852573" cy="1269899"/>
          </a:xfrm>
          <a:prstGeom prst="rect">
            <a:avLst/>
          </a:prstGeom>
        </p:spPr>
      </p:pic>
      <p:pic>
        <p:nvPicPr>
          <p:cNvPr id="7" name="Picture 6" descr="Krasts5_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3135" y="4111164"/>
            <a:ext cx="2035094" cy="1269899"/>
          </a:xfrm>
          <a:prstGeom prst="rect">
            <a:avLst/>
          </a:prstGeom>
        </p:spPr>
      </p:pic>
      <p:pic>
        <p:nvPicPr>
          <p:cNvPr id="9" name="Picture 8" descr="razotnes_jaudas_3_web.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3469" y="4111164"/>
            <a:ext cx="2110503" cy="1296555"/>
          </a:xfrm>
          <a:prstGeom prst="rect">
            <a:avLst/>
          </a:prstGeom>
        </p:spPr>
      </p:pic>
      <p:pic>
        <p:nvPicPr>
          <p:cNvPr id="10" name="Picture 9" descr="Skonto_Plan_UK_E_Page_04_Image_000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7841" y="4119246"/>
            <a:ext cx="1773941" cy="1251117"/>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13" name="Rectangle 12"/>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6070" y="476985"/>
            <a:ext cx="1702149" cy="839314"/>
          </a:xfrm>
          <a:prstGeom prst="rect">
            <a:avLst/>
          </a:prstGeom>
        </p:spPr>
      </p:pic>
    </p:spTree>
    <p:extLst>
      <p:ext uri="{BB962C8B-B14F-4D97-AF65-F5344CB8AC3E}">
        <p14:creationId xmlns:p14="http://schemas.microsoft.com/office/powerpoint/2010/main" val="16368957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6154"/>
            <a:ext cx="6298924" cy="1091365"/>
          </a:xfrm>
        </p:spPr>
        <p:txBody>
          <a:bodyPr>
            <a:noAutofit/>
          </a:bodyPr>
          <a:lstStyle/>
          <a:p>
            <a:r>
              <a:rPr lang="lv-LV" dirty="0" smtClean="0"/>
              <a:t>airBaltic - 2017 </a:t>
            </a:r>
            <a:r>
              <a:rPr lang="lv-LV" dirty="0" err="1" smtClean="0"/>
              <a:t>highlights</a:t>
            </a:r>
            <a:endParaRPr lang="en-US" dirty="0"/>
          </a:p>
        </p:txBody>
      </p:sp>
      <p:sp>
        <p:nvSpPr>
          <p:cNvPr id="8" name="Footer Placeholder 3"/>
          <p:cNvSpPr>
            <a:spLocks noGrp="1"/>
          </p:cNvSpPr>
          <p:nvPr>
            <p:ph type="ftr" sz="quarter" idx="11"/>
          </p:nvPr>
        </p:nvSpPr>
        <p:spPr>
          <a:xfrm>
            <a:off x="3011105" y="6484692"/>
            <a:ext cx="3086100" cy="365125"/>
          </a:xfrm>
        </p:spPr>
        <p:txBody>
          <a:bodyPr/>
          <a:lstStyle/>
          <a:p>
            <a:r>
              <a:rPr lang="en-US" dirty="0" smtClean="0">
                <a:solidFill>
                  <a:prstClr val="black">
                    <a:tint val="75000"/>
                  </a:prstClr>
                </a:solidFill>
              </a:rPr>
              <a:t>CONFIDENTIAL</a:t>
            </a:r>
            <a:endParaRPr lang="en-US" dirty="0">
              <a:solidFill>
                <a:prstClr val="black">
                  <a:tint val="75000"/>
                </a:prstClr>
              </a:solidFill>
            </a:endParaRPr>
          </a:p>
        </p:txBody>
      </p:sp>
      <p:sp>
        <p:nvSpPr>
          <p:cNvPr id="3" name="TextBox 2"/>
          <p:cNvSpPr txBox="1"/>
          <p:nvPr/>
        </p:nvSpPr>
        <p:spPr>
          <a:xfrm>
            <a:off x="1187546" y="2977387"/>
            <a:ext cx="1914525" cy="1200329"/>
          </a:xfrm>
          <a:prstGeom prst="rect">
            <a:avLst/>
          </a:prstGeom>
          <a:noFill/>
        </p:spPr>
        <p:txBody>
          <a:bodyPr wrap="square" rtlCol="0">
            <a:spAutoFit/>
          </a:bodyPr>
          <a:lstStyle/>
          <a:p>
            <a:pPr algn="ctr"/>
            <a:r>
              <a:rPr lang="lv-LV" dirty="0" smtClean="0"/>
              <a:t>7 </a:t>
            </a:r>
            <a:r>
              <a:rPr lang="lv-LV" dirty="0" err="1" smtClean="0"/>
              <a:t>brand</a:t>
            </a:r>
            <a:r>
              <a:rPr lang="lv-LV" dirty="0" smtClean="0"/>
              <a:t> </a:t>
            </a:r>
            <a:r>
              <a:rPr lang="lv-LV" dirty="0" err="1" smtClean="0"/>
              <a:t>new</a:t>
            </a:r>
            <a:r>
              <a:rPr lang="lv-LV" dirty="0" smtClean="0"/>
              <a:t> Bombardier CS300 </a:t>
            </a:r>
            <a:r>
              <a:rPr lang="lv-LV" dirty="0" err="1" smtClean="0"/>
              <a:t>aircraft</a:t>
            </a:r>
            <a:r>
              <a:rPr lang="lv-LV" dirty="0" smtClean="0"/>
              <a:t> </a:t>
            </a:r>
            <a:r>
              <a:rPr lang="lv-LV" dirty="0" err="1" smtClean="0"/>
              <a:t>enter</a:t>
            </a:r>
            <a:r>
              <a:rPr lang="lv-LV" dirty="0" smtClean="0"/>
              <a:t> </a:t>
            </a:r>
            <a:r>
              <a:rPr lang="lv-LV" dirty="0" err="1" smtClean="0"/>
              <a:t>service</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296495326"/>
              </p:ext>
            </p:extLst>
          </p:nvPr>
        </p:nvGraphicFramePr>
        <p:xfrm>
          <a:off x="1719155" y="4620786"/>
          <a:ext cx="5670000" cy="2138225"/>
        </p:xfrm>
        <a:graphic>
          <a:graphicData uri="http://schemas.openxmlformats.org/drawingml/2006/table">
            <a:tbl>
              <a:tblPr/>
              <a:tblGrid>
                <a:gridCol w="2430000">
                  <a:extLst>
                    <a:ext uri="{9D8B030D-6E8A-4147-A177-3AD203B41FA5}">
                      <a16:colId xmlns="" xmlns:a16="http://schemas.microsoft.com/office/drawing/2014/main" val="569265114"/>
                    </a:ext>
                  </a:extLst>
                </a:gridCol>
                <a:gridCol w="810000">
                  <a:extLst>
                    <a:ext uri="{9D8B030D-6E8A-4147-A177-3AD203B41FA5}">
                      <a16:colId xmlns="" xmlns:a16="http://schemas.microsoft.com/office/drawing/2014/main" val="3458422949"/>
                    </a:ext>
                  </a:extLst>
                </a:gridCol>
                <a:gridCol w="810000">
                  <a:extLst>
                    <a:ext uri="{9D8B030D-6E8A-4147-A177-3AD203B41FA5}">
                      <a16:colId xmlns="" xmlns:a16="http://schemas.microsoft.com/office/drawing/2014/main" val="4214125954"/>
                    </a:ext>
                  </a:extLst>
                </a:gridCol>
                <a:gridCol w="810000">
                  <a:extLst>
                    <a:ext uri="{9D8B030D-6E8A-4147-A177-3AD203B41FA5}">
                      <a16:colId xmlns="" xmlns:a16="http://schemas.microsoft.com/office/drawing/2014/main" val="2482924485"/>
                    </a:ext>
                  </a:extLst>
                </a:gridCol>
                <a:gridCol w="810000">
                  <a:extLst>
                    <a:ext uri="{9D8B030D-6E8A-4147-A177-3AD203B41FA5}">
                      <a16:colId xmlns="" xmlns:a16="http://schemas.microsoft.com/office/drawing/2014/main" val="3558832911"/>
                    </a:ext>
                  </a:extLst>
                </a:gridCol>
              </a:tblGrid>
              <a:tr h="269170">
                <a:tc>
                  <a:txBody>
                    <a:bodyPr/>
                    <a:lstStyle/>
                    <a:p>
                      <a:pPr algn="l" fontAlgn="b"/>
                      <a:r>
                        <a:rPr lang="en-GB" sz="1800" b="1" i="0" u="none" strike="noStrike" noProof="0" dirty="0" smtClean="0">
                          <a:solidFill>
                            <a:srgbClr val="111B39"/>
                          </a:solidFill>
                          <a:effectLst/>
                          <a:latin typeface="Arial" panose="020B0604020202020204" pitchFamily="34" charset="0"/>
                        </a:rPr>
                        <a:t>KPIs</a:t>
                      </a:r>
                      <a:endParaRPr lang="en-GB" sz="1800" b="1" i="0" u="none" strike="noStrike" noProof="0" dirty="0">
                        <a:solidFill>
                          <a:srgbClr val="111B39"/>
                        </a:solidFill>
                        <a:effectLst/>
                        <a:latin typeface="Arial" panose="020B0604020202020204" pitchFamily="34" charset="0"/>
                      </a:endParaRPr>
                    </a:p>
                  </a:txBody>
                  <a:tcPr marL="0" marR="0" marT="0" marB="0" anchor="b">
                    <a:lnL>
                      <a:noFill/>
                    </a:lnL>
                    <a:lnR>
                      <a:noFill/>
                    </a:lnR>
                    <a:lnT>
                      <a:noFill/>
                    </a:lnT>
                    <a:lnB w="12700" cap="flat" cmpd="sng" algn="ctr">
                      <a:solidFill>
                        <a:srgbClr val="CDDA32"/>
                      </a:solidFill>
                      <a:prstDash val="solid"/>
                      <a:round/>
                      <a:headEnd type="none" w="med" len="med"/>
                      <a:tailEnd type="none" w="med" len="med"/>
                    </a:lnB>
                    <a:solidFill>
                      <a:srgbClr val="FFFFFF"/>
                    </a:solidFill>
                  </a:tcPr>
                </a:tc>
                <a:tc>
                  <a:txBody>
                    <a:bodyPr/>
                    <a:lstStyle/>
                    <a:p>
                      <a:pPr algn="r" fontAlgn="b"/>
                      <a:r>
                        <a:rPr lang="en-GB" sz="1800" b="1" i="0" u="none" strike="noStrike" noProof="0" dirty="0" smtClean="0">
                          <a:solidFill>
                            <a:srgbClr val="111B39"/>
                          </a:solidFill>
                          <a:effectLst/>
                          <a:latin typeface="Arial" panose="020B0604020202020204" pitchFamily="34" charset="0"/>
                        </a:rPr>
                        <a:t>2017 H1</a:t>
                      </a:r>
                      <a:endParaRPr lang="en-GB" sz="1800" b="1" i="0" u="none" strike="noStrike" noProof="0" dirty="0">
                        <a:solidFill>
                          <a:srgbClr val="111B39"/>
                        </a:solidFill>
                        <a:effectLst/>
                        <a:latin typeface="Arial" panose="020B0604020202020204" pitchFamily="34" charset="0"/>
                      </a:endParaRPr>
                    </a:p>
                  </a:txBody>
                  <a:tcPr marL="0" marR="0" marT="0" marB="0" anchor="b">
                    <a:lnL>
                      <a:noFill/>
                    </a:lnL>
                    <a:lnR>
                      <a:noFill/>
                    </a:lnR>
                    <a:lnT>
                      <a:noFill/>
                    </a:lnT>
                    <a:lnB w="12700" cap="flat" cmpd="sng" algn="ctr">
                      <a:solidFill>
                        <a:srgbClr val="CDDA32"/>
                      </a:solidFill>
                      <a:prstDash val="solid"/>
                      <a:round/>
                      <a:headEnd type="none" w="med" len="med"/>
                      <a:tailEnd type="none" w="med" len="med"/>
                    </a:lnB>
                    <a:solidFill>
                      <a:srgbClr val="FFFFFF"/>
                    </a:solidFill>
                  </a:tcPr>
                </a:tc>
                <a:tc>
                  <a:txBody>
                    <a:bodyPr/>
                    <a:lstStyle/>
                    <a:p>
                      <a:pPr algn="r" fontAlgn="b"/>
                      <a:r>
                        <a:rPr lang="en-GB" sz="1800" b="1" i="0" u="none" strike="noStrike" noProof="0" dirty="0" smtClean="0">
                          <a:solidFill>
                            <a:srgbClr val="111B39"/>
                          </a:solidFill>
                          <a:effectLst/>
                          <a:latin typeface="Arial" panose="020B0604020202020204" pitchFamily="34" charset="0"/>
                        </a:rPr>
                        <a:t>2016 H1</a:t>
                      </a:r>
                      <a:endParaRPr lang="en-GB" sz="1800" b="1" i="0" u="none" strike="noStrike" noProof="0" dirty="0">
                        <a:solidFill>
                          <a:srgbClr val="111B39"/>
                        </a:solidFill>
                        <a:effectLst/>
                        <a:latin typeface="Arial" panose="020B0604020202020204" pitchFamily="34" charset="0"/>
                      </a:endParaRPr>
                    </a:p>
                  </a:txBody>
                  <a:tcPr marL="0" marR="0" marT="0" marB="0" anchor="b">
                    <a:lnL>
                      <a:noFill/>
                    </a:lnL>
                    <a:lnR>
                      <a:noFill/>
                    </a:lnR>
                    <a:lnT>
                      <a:noFill/>
                    </a:lnT>
                    <a:lnB w="12700" cap="flat" cmpd="sng" algn="ctr">
                      <a:solidFill>
                        <a:srgbClr val="CDDA32"/>
                      </a:solidFill>
                      <a:prstDash val="solid"/>
                      <a:round/>
                      <a:headEnd type="none" w="med" len="med"/>
                      <a:tailEnd type="none" w="med" len="med"/>
                    </a:lnB>
                    <a:solidFill>
                      <a:srgbClr val="FFFFFF"/>
                    </a:solidFill>
                  </a:tcPr>
                </a:tc>
                <a:tc>
                  <a:txBody>
                    <a:bodyPr/>
                    <a:lstStyle/>
                    <a:p>
                      <a:pPr algn="r" fontAlgn="b"/>
                      <a:r>
                        <a:rPr lang="en-GB" sz="1800" b="1" i="0" u="none" strike="noStrike" noProof="0" dirty="0" smtClean="0">
                          <a:solidFill>
                            <a:srgbClr val="111B39"/>
                          </a:solidFill>
                          <a:effectLst/>
                          <a:latin typeface="Arial" panose="020B0604020202020204" pitchFamily="34" charset="0"/>
                        </a:rPr>
                        <a:t>Delta</a:t>
                      </a:r>
                      <a:endParaRPr lang="en-GB" sz="1800" b="1" i="0" u="none" strike="noStrike" noProof="0" dirty="0">
                        <a:solidFill>
                          <a:srgbClr val="111B39"/>
                        </a:solidFill>
                        <a:effectLst/>
                        <a:latin typeface="Arial" panose="020B0604020202020204" pitchFamily="34" charset="0"/>
                      </a:endParaRPr>
                    </a:p>
                  </a:txBody>
                  <a:tcPr marL="0" marR="0" marT="0" marB="0" anchor="b">
                    <a:lnL>
                      <a:noFill/>
                    </a:lnL>
                    <a:lnR>
                      <a:noFill/>
                    </a:lnR>
                    <a:lnT>
                      <a:noFill/>
                    </a:lnT>
                    <a:lnB w="12700" cap="flat" cmpd="sng" algn="ctr">
                      <a:solidFill>
                        <a:srgbClr val="CDDA32"/>
                      </a:solidFill>
                      <a:prstDash val="solid"/>
                      <a:round/>
                      <a:headEnd type="none" w="med" len="med"/>
                      <a:tailEnd type="none" w="med" len="med"/>
                    </a:lnB>
                    <a:solidFill>
                      <a:srgbClr val="FFFFFF"/>
                    </a:solidFill>
                  </a:tcPr>
                </a:tc>
                <a:tc>
                  <a:txBody>
                    <a:bodyPr/>
                    <a:lstStyle/>
                    <a:p>
                      <a:pPr algn="r" fontAlgn="b"/>
                      <a:r>
                        <a:rPr lang="en-GB" sz="1800" b="1" i="0" u="none" strike="noStrike" noProof="0" dirty="0" smtClean="0">
                          <a:solidFill>
                            <a:srgbClr val="111B39"/>
                          </a:solidFill>
                          <a:effectLst/>
                          <a:latin typeface="Arial" panose="020B0604020202020204" pitchFamily="34" charset="0"/>
                        </a:rPr>
                        <a:t>Ind</a:t>
                      </a:r>
                      <a:endParaRPr lang="en-GB" sz="1800" b="1" i="0" u="none" strike="noStrike" noProof="0" dirty="0">
                        <a:solidFill>
                          <a:srgbClr val="111B39"/>
                        </a:solidFill>
                        <a:effectLst/>
                        <a:latin typeface="Arial" panose="020B0604020202020204" pitchFamily="34" charset="0"/>
                      </a:endParaRPr>
                    </a:p>
                  </a:txBody>
                  <a:tcPr marL="0" marR="0" marT="0" marB="0" anchor="b">
                    <a:lnL>
                      <a:noFill/>
                    </a:lnL>
                    <a:lnR>
                      <a:noFill/>
                    </a:lnR>
                    <a:lnT>
                      <a:noFill/>
                    </a:lnT>
                    <a:lnB w="12700" cap="flat" cmpd="sng" algn="ctr">
                      <a:solidFill>
                        <a:srgbClr val="CDDA32"/>
                      </a:solidFill>
                      <a:prstDash val="solid"/>
                      <a:round/>
                      <a:headEnd type="none" w="med" len="med"/>
                      <a:tailEnd type="none" w="med" len="med"/>
                    </a:lnB>
                    <a:solidFill>
                      <a:srgbClr val="FFFFFF"/>
                    </a:solidFill>
                  </a:tcPr>
                </a:tc>
                <a:extLst>
                  <a:ext uri="{0D108BD9-81ED-4DB2-BD59-A6C34878D82A}">
                    <a16:rowId xmlns="" xmlns:a16="http://schemas.microsoft.com/office/drawing/2014/main" val="1106520255"/>
                  </a:ext>
                </a:extLst>
              </a:tr>
              <a:tr h="317917">
                <a:tc>
                  <a:txBody>
                    <a:bodyPr/>
                    <a:lstStyle/>
                    <a:p>
                      <a:pPr algn="l" fontAlgn="b"/>
                      <a:r>
                        <a:rPr lang="en-GB" sz="1800" b="0" i="0" u="none" strike="noStrike" noProof="0" dirty="0" smtClean="0">
                          <a:solidFill>
                            <a:srgbClr val="111B39"/>
                          </a:solidFill>
                          <a:effectLst/>
                          <a:latin typeface="Arial" panose="020B0604020202020204" pitchFamily="34" charset="0"/>
                        </a:rPr>
                        <a:t>Revenue (M EUR)</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w="12700" cap="flat" cmpd="sng" algn="ctr">
                      <a:solidFill>
                        <a:srgbClr val="CDDA32"/>
                      </a:solidFill>
                      <a:prstDash val="solid"/>
                      <a:round/>
                      <a:headEnd type="none" w="med" len="med"/>
                      <a:tailEnd type="none" w="med" len="med"/>
                    </a:lnT>
                    <a:lnB>
                      <a:noFill/>
                    </a:lnB>
                    <a:solidFill>
                      <a:srgbClr val="FFFFFF"/>
                    </a:solidFill>
                  </a:tcPr>
                </a:tc>
                <a:tc>
                  <a:txBody>
                    <a:bodyPr/>
                    <a:lstStyle/>
                    <a:p>
                      <a:pPr algn="r" fontAlgn="b"/>
                      <a:r>
                        <a:rPr lang="en-GB" sz="1800" b="0" i="0" u="none" strike="noStrike" noProof="0" dirty="0" smtClean="0">
                          <a:solidFill>
                            <a:srgbClr val="111B39"/>
                          </a:solidFill>
                          <a:effectLst/>
                          <a:latin typeface="Arial" panose="020B0604020202020204" pitchFamily="34" charset="0"/>
                        </a:rPr>
                        <a:t>15</a:t>
                      </a:r>
                      <a:r>
                        <a:rPr lang="lv-LV" sz="1800" b="0" i="0" u="none" strike="noStrike" noProof="0" dirty="0" smtClean="0">
                          <a:solidFill>
                            <a:srgbClr val="111B39"/>
                          </a:solidFill>
                          <a:effectLst/>
                          <a:latin typeface="Arial" panose="020B0604020202020204" pitchFamily="34" charset="0"/>
                        </a:rPr>
                        <a:t>2</a:t>
                      </a:r>
                      <a:r>
                        <a:rPr lang="en-GB" sz="1800" b="0" i="0" u="none" strike="noStrike" noProof="0" dirty="0" smtClean="0">
                          <a:solidFill>
                            <a:srgbClr val="111B39"/>
                          </a:solidFill>
                          <a:effectLst/>
                          <a:latin typeface="Arial" panose="020B0604020202020204" pitchFamily="34" charset="0"/>
                        </a:rPr>
                        <a:t>.</a:t>
                      </a:r>
                      <a:r>
                        <a:rPr lang="lv-LV" sz="1800" b="0" i="0" u="none" strike="noStrike" noProof="0" dirty="0" smtClean="0">
                          <a:solidFill>
                            <a:srgbClr val="111B39"/>
                          </a:solidFill>
                          <a:effectLst/>
                          <a:latin typeface="Arial" panose="020B0604020202020204" pitchFamily="34" charset="0"/>
                        </a:rPr>
                        <a:t>0</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w="12700" cap="flat" cmpd="sng" algn="ctr">
                      <a:solidFill>
                        <a:srgbClr val="CDDA32"/>
                      </a:solidFill>
                      <a:prstDash val="solid"/>
                      <a:round/>
                      <a:headEnd type="none" w="med" len="med"/>
                      <a:tailEnd type="none" w="med" len="med"/>
                    </a:lnT>
                    <a:lnB>
                      <a:noFill/>
                    </a:lnB>
                    <a:solidFill>
                      <a:srgbClr val="FFFFFF"/>
                    </a:solidFill>
                  </a:tcPr>
                </a:tc>
                <a:tc>
                  <a:txBody>
                    <a:bodyPr/>
                    <a:lstStyle/>
                    <a:p>
                      <a:pPr algn="r" fontAlgn="b"/>
                      <a:r>
                        <a:rPr lang="en-GB" sz="1800" b="0" i="0" u="none" strike="noStrike" noProof="0" dirty="0" smtClean="0">
                          <a:solidFill>
                            <a:srgbClr val="111B39"/>
                          </a:solidFill>
                          <a:effectLst/>
                          <a:latin typeface="Arial" panose="020B0604020202020204" pitchFamily="34" charset="0"/>
                        </a:rPr>
                        <a:t>127.</a:t>
                      </a:r>
                      <a:r>
                        <a:rPr lang="lv-LV" sz="1800" b="0" i="0" u="none" strike="noStrike" noProof="0" dirty="0" smtClean="0">
                          <a:solidFill>
                            <a:srgbClr val="111B39"/>
                          </a:solidFill>
                          <a:effectLst/>
                          <a:latin typeface="Arial" panose="020B0604020202020204" pitchFamily="34" charset="0"/>
                        </a:rPr>
                        <a:t>0</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w="12700" cap="flat" cmpd="sng" algn="ctr">
                      <a:solidFill>
                        <a:srgbClr val="CDDA32"/>
                      </a:solidFill>
                      <a:prstDash val="solid"/>
                      <a:round/>
                      <a:headEnd type="none" w="med" len="med"/>
                      <a:tailEnd type="none" w="med" len="med"/>
                    </a:lnT>
                    <a:lnB>
                      <a:noFill/>
                    </a:lnB>
                    <a:solidFill>
                      <a:srgbClr val="FFFFFF"/>
                    </a:solidFill>
                  </a:tcPr>
                </a:tc>
                <a:tc>
                  <a:txBody>
                    <a:bodyPr/>
                    <a:lstStyle/>
                    <a:p>
                      <a:pPr algn="r" fontAlgn="b"/>
                      <a:r>
                        <a:rPr lang="en-GB" sz="1800" b="0" i="0" u="none" strike="noStrike" noProof="0" dirty="0" smtClean="0">
                          <a:solidFill>
                            <a:srgbClr val="C6D32D"/>
                          </a:solidFill>
                          <a:effectLst/>
                          <a:latin typeface="Arial" panose="020B0604020202020204" pitchFamily="34" charset="0"/>
                        </a:rPr>
                        <a:t>2</a:t>
                      </a:r>
                      <a:r>
                        <a:rPr lang="lv-LV" sz="1800" b="0" i="0" u="none" strike="noStrike" noProof="0" dirty="0" smtClean="0">
                          <a:solidFill>
                            <a:srgbClr val="C6D32D"/>
                          </a:solidFill>
                          <a:effectLst/>
                          <a:latin typeface="Arial" panose="020B0604020202020204" pitchFamily="34" charset="0"/>
                        </a:rPr>
                        <a:t>5</a:t>
                      </a:r>
                      <a:r>
                        <a:rPr lang="en-GB" sz="1800" b="0" i="0" u="none" strike="noStrike" noProof="0" dirty="0" smtClean="0">
                          <a:solidFill>
                            <a:srgbClr val="C6D32D"/>
                          </a:solidFill>
                          <a:effectLst/>
                          <a:latin typeface="Arial" panose="020B0604020202020204" pitchFamily="34" charset="0"/>
                        </a:rPr>
                        <a:t>.</a:t>
                      </a:r>
                      <a:r>
                        <a:rPr lang="lv-LV" sz="1800" b="0" i="0" u="none" strike="noStrike" noProof="0" dirty="0" smtClean="0">
                          <a:solidFill>
                            <a:srgbClr val="C6D32D"/>
                          </a:solidFill>
                          <a:effectLst/>
                          <a:latin typeface="Arial" panose="020B0604020202020204" pitchFamily="34" charset="0"/>
                        </a:rPr>
                        <a:t>0</a:t>
                      </a:r>
                      <a:endParaRPr lang="en-GB" sz="1800" b="0" i="0" u="none" strike="noStrike" noProof="0" dirty="0">
                        <a:solidFill>
                          <a:srgbClr val="C6D32D"/>
                        </a:solidFill>
                        <a:effectLst/>
                        <a:latin typeface="Arial" panose="020B0604020202020204" pitchFamily="34" charset="0"/>
                      </a:endParaRPr>
                    </a:p>
                  </a:txBody>
                  <a:tcPr marL="0" marR="0" marT="0" marB="0" anchor="ctr">
                    <a:lnL>
                      <a:noFill/>
                    </a:lnL>
                    <a:lnR>
                      <a:noFill/>
                    </a:lnR>
                    <a:lnT w="12700" cap="flat" cmpd="sng" algn="ctr">
                      <a:solidFill>
                        <a:srgbClr val="CDDA32"/>
                      </a:solidFill>
                      <a:prstDash val="solid"/>
                      <a:round/>
                      <a:headEnd type="none" w="med" len="med"/>
                      <a:tailEnd type="none" w="med" len="med"/>
                    </a:lnT>
                    <a:lnB>
                      <a:noFill/>
                    </a:lnB>
                    <a:solidFill>
                      <a:srgbClr val="FFFFFF"/>
                    </a:solidFill>
                  </a:tcPr>
                </a:tc>
                <a:tc>
                  <a:txBody>
                    <a:bodyPr/>
                    <a:lstStyle/>
                    <a:p>
                      <a:pPr algn="r" fontAlgn="b"/>
                      <a:r>
                        <a:rPr lang="lv-LV" sz="1800" b="0" i="0" u="none" strike="noStrike" noProof="0" smtClean="0">
                          <a:solidFill>
                            <a:srgbClr val="111B39"/>
                          </a:solidFill>
                          <a:effectLst/>
                          <a:latin typeface="Arial" panose="020B0604020202020204" pitchFamily="34" charset="0"/>
                        </a:rPr>
                        <a:t>+20%</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w="12700" cap="flat" cmpd="sng" algn="ctr">
                      <a:solidFill>
                        <a:srgbClr val="CDDA32"/>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3088218024"/>
                  </a:ext>
                </a:extLst>
              </a:tr>
              <a:tr h="317917">
                <a:tc>
                  <a:txBody>
                    <a:bodyPr/>
                    <a:lstStyle/>
                    <a:p>
                      <a:pPr algn="l" fontAlgn="b"/>
                      <a:r>
                        <a:rPr lang="en-GB" sz="1800" b="0" i="0" u="none" strike="noStrike" noProof="0" dirty="0" smtClean="0">
                          <a:solidFill>
                            <a:srgbClr val="111B39"/>
                          </a:solidFill>
                          <a:effectLst/>
                          <a:latin typeface="Arial" panose="020B0604020202020204" pitchFamily="34" charset="0"/>
                        </a:rPr>
                        <a:t>Passengers ('000)</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en-GB" sz="1800" b="0" i="0" u="none" strike="noStrike" noProof="0" dirty="0" smtClean="0">
                          <a:solidFill>
                            <a:srgbClr val="111B39"/>
                          </a:solidFill>
                          <a:effectLst/>
                          <a:latin typeface="Arial" panose="020B0604020202020204" pitchFamily="34" charset="0"/>
                        </a:rPr>
                        <a:t>1,</a:t>
                      </a:r>
                      <a:r>
                        <a:rPr lang="lv-LV" sz="1800" b="0" i="0" u="none" strike="noStrike" noProof="0" dirty="0" smtClean="0">
                          <a:solidFill>
                            <a:srgbClr val="111B39"/>
                          </a:solidFill>
                          <a:effectLst/>
                          <a:latin typeface="Arial" panose="020B0604020202020204" pitchFamily="34" charset="0"/>
                        </a:rPr>
                        <a:t>600</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en-GB" sz="1800" b="0" i="0" u="none" strike="noStrike" noProof="0" dirty="0" smtClean="0">
                          <a:solidFill>
                            <a:srgbClr val="111B39"/>
                          </a:solidFill>
                          <a:effectLst/>
                          <a:latin typeface="Arial" panose="020B0604020202020204" pitchFamily="34" charset="0"/>
                        </a:rPr>
                        <a:t>1,30</a:t>
                      </a:r>
                      <a:r>
                        <a:rPr lang="lv-LV" sz="1800" b="0" i="0" u="none" strike="noStrike" noProof="0" dirty="0" smtClean="0">
                          <a:solidFill>
                            <a:srgbClr val="111B39"/>
                          </a:solidFill>
                          <a:effectLst/>
                          <a:latin typeface="Arial" panose="020B0604020202020204" pitchFamily="34" charset="0"/>
                        </a:rPr>
                        <a:t>0</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lv-LV" sz="1800" b="0" i="0" u="none" strike="noStrike" noProof="0" dirty="0" smtClean="0">
                          <a:solidFill>
                            <a:srgbClr val="C6D32D"/>
                          </a:solidFill>
                          <a:effectLst/>
                          <a:latin typeface="Arial" panose="020B0604020202020204" pitchFamily="34" charset="0"/>
                        </a:rPr>
                        <a:t>300</a:t>
                      </a:r>
                      <a:endParaRPr lang="en-GB" sz="1800" b="0" i="0" u="none" strike="noStrike" noProof="0" dirty="0">
                        <a:solidFill>
                          <a:srgbClr val="C6D32D"/>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lv-LV" sz="1800" b="0" i="0" u="none" strike="noStrike" noProof="0" dirty="0" smtClean="0">
                          <a:solidFill>
                            <a:srgbClr val="111B39"/>
                          </a:solidFill>
                          <a:effectLst/>
                          <a:latin typeface="Arial" panose="020B0604020202020204" pitchFamily="34" charset="0"/>
                        </a:rPr>
                        <a:t>+20%</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2169968911"/>
                  </a:ext>
                </a:extLst>
              </a:tr>
              <a:tr h="317917">
                <a:tc>
                  <a:txBody>
                    <a:bodyPr/>
                    <a:lstStyle/>
                    <a:p>
                      <a:pPr algn="l" fontAlgn="b"/>
                      <a:r>
                        <a:rPr lang="en-GB" sz="1800" b="0" i="0" u="none" strike="noStrike" noProof="0" dirty="0" smtClean="0">
                          <a:solidFill>
                            <a:srgbClr val="111B39"/>
                          </a:solidFill>
                          <a:effectLst/>
                          <a:latin typeface="Arial" panose="020B0604020202020204" pitchFamily="34" charset="0"/>
                        </a:rPr>
                        <a:t>Load Factor</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en-GB" sz="1800" b="0" i="0" u="none" strike="noStrike" noProof="0" dirty="0" smtClean="0">
                          <a:solidFill>
                            <a:srgbClr val="111B39"/>
                          </a:solidFill>
                          <a:effectLst/>
                          <a:latin typeface="Arial" panose="020B0604020202020204" pitchFamily="34" charset="0"/>
                        </a:rPr>
                        <a:t>73%</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en-GB" sz="1800" b="0" i="0" u="none" strike="noStrike" noProof="0" dirty="0" smtClean="0">
                          <a:solidFill>
                            <a:srgbClr val="111B39"/>
                          </a:solidFill>
                          <a:effectLst/>
                          <a:latin typeface="Arial" panose="020B0604020202020204" pitchFamily="34" charset="0"/>
                        </a:rPr>
                        <a:t>7</a:t>
                      </a:r>
                      <a:r>
                        <a:rPr lang="lv-LV" sz="1800" b="0" i="0" u="none" strike="noStrike" noProof="0" dirty="0" smtClean="0">
                          <a:solidFill>
                            <a:srgbClr val="111B39"/>
                          </a:solidFill>
                          <a:effectLst/>
                          <a:latin typeface="Arial" panose="020B0604020202020204" pitchFamily="34" charset="0"/>
                        </a:rPr>
                        <a:t>1</a:t>
                      </a:r>
                      <a:r>
                        <a:rPr lang="en-GB" sz="1800" b="0" i="0" u="none" strike="noStrike" noProof="0" dirty="0" smtClean="0">
                          <a:solidFill>
                            <a:srgbClr val="111B39"/>
                          </a:solidFill>
                          <a:effectLst/>
                          <a:latin typeface="Arial" panose="020B0604020202020204" pitchFamily="34" charset="0"/>
                        </a:rPr>
                        <a:t>%</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lv-LV" sz="1800" b="0" i="0" u="none" strike="noStrike" noProof="0" dirty="0" smtClean="0">
                          <a:solidFill>
                            <a:srgbClr val="C6D32D"/>
                          </a:solidFill>
                          <a:effectLst/>
                          <a:latin typeface="Arial" panose="020B0604020202020204" pitchFamily="34" charset="0"/>
                        </a:rPr>
                        <a:t>2</a:t>
                      </a:r>
                      <a:r>
                        <a:rPr lang="en-GB" sz="1800" b="0" i="0" u="none" strike="noStrike" noProof="0" dirty="0" smtClean="0">
                          <a:solidFill>
                            <a:srgbClr val="C6D32D"/>
                          </a:solidFill>
                          <a:effectLst/>
                          <a:latin typeface="Arial" panose="020B0604020202020204" pitchFamily="34" charset="0"/>
                        </a:rPr>
                        <a:t> pp</a:t>
                      </a:r>
                      <a:endParaRPr lang="en-GB" sz="1800" b="0" i="0" u="none" strike="noStrike" noProof="0" dirty="0">
                        <a:solidFill>
                          <a:srgbClr val="C6D32D"/>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lv-LV" sz="1800" b="0" i="0" u="none" strike="noStrike" noProof="0" dirty="0" smtClean="0">
                          <a:solidFill>
                            <a:srgbClr val="111B39"/>
                          </a:solidFill>
                          <a:effectLst/>
                          <a:latin typeface="Arial" panose="020B0604020202020204" pitchFamily="34" charset="0"/>
                        </a:rPr>
                        <a:t>+2%</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3798145203"/>
                  </a:ext>
                </a:extLst>
              </a:tr>
              <a:tr h="317917">
                <a:tc>
                  <a:txBody>
                    <a:bodyPr/>
                    <a:lstStyle/>
                    <a:p>
                      <a:pPr algn="l" fontAlgn="b"/>
                      <a:r>
                        <a:rPr lang="lv-LV" sz="1800" b="0" i="0" u="none" strike="noStrike" noProof="0" dirty="0" err="1" smtClean="0">
                          <a:solidFill>
                            <a:srgbClr val="111B39"/>
                          </a:solidFill>
                          <a:effectLst/>
                          <a:latin typeface="Arial" panose="020B0604020202020204" pitchFamily="34" charset="0"/>
                        </a:rPr>
                        <a:t>Fleet</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lv-LV" sz="1800" b="0" i="0" u="none" strike="noStrike" noProof="0" dirty="0" smtClean="0">
                          <a:solidFill>
                            <a:srgbClr val="111B39"/>
                          </a:solidFill>
                          <a:effectLst/>
                          <a:latin typeface="Arial" panose="020B0604020202020204" pitchFamily="34" charset="0"/>
                        </a:rPr>
                        <a:t>30</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lv-LV" sz="1800" b="0" i="0" u="none" strike="noStrike" noProof="0" dirty="0" smtClean="0">
                          <a:solidFill>
                            <a:srgbClr val="111B39"/>
                          </a:solidFill>
                          <a:effectLst/>
                          <a:latin typeface="Arial" panose="020B0604020202020204" pitchFamily="34" charset="0"/>
                        </a:rPr>
                        <a:t>24</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lv-LV" sz="1800" b="0" i="0" u="none" strike="noStrike" noProof="0" dirty="0" smtClean="0">
                          <a:solidFill>
                            <a:srgbClr val="C6D32D"/>
                          </a:solidFill>
                          <a:effectLst/>
                          <a:latin typeface="Arial" panose="020B0604020202020204" pitchFamily="34" charset="0"/>
                        </a:rPr>
                        <a:t>6</a:t>
                      </a:r>
                      <a:endParaRPr lang="en-GB" sz="1800" b="0" i="0" u="none" strike="noStrike" noProof="0" dirty="0">
                        <a:solidFill>
                          <a:srgbClr val="C6D32D"/>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lv-LV" sz="1800" b="0" i="0" u="none" strike="noStrike" noProof="0" dirty="0" smtClean="0">
                          <a:solidFill>
                            <a:srgbClr val="111B39"/>
                          </a:solidFill>
                          <a:effectLst/>
                          <a:latin typeface="Arial" panose="020B0604020202020204" pitchFamily="34" charset="0"/>
                        </a:rPr>
                        <a:t>+25%</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4030332682"/>
                  </a:ext>
                </a:extLst>
              </a:tr>
              <a:tr h="317917">
                <a:tc>
                  <a:txBody>
                    <a:bodyPr/>
                    <a:lstStyle/>
                    <a:p>
                      <a:pPr algn="l" fontAlgn="b"/>
                      <a:r>
                        <a:rPr lang="en-GB" sz="1800" b="0" i="0" u="none" strike="noStrike" noProof="0" dirty="0" smtClean="0">
                          <a:solidFill>
                            <a:srgbClr val="111B39"/>
                          </a:solidFill>
                          <a:effectLst/>
                          <a:latin typeface="Arial" panose="020B0604020202020204" pitchFamily="34" charset="0"/>
                        </a:rPr>
                        <a:t>Seat Capacity ('000)</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en-GB" sz="1800" b="0" i="0" u="none" strike="noStrike" noProof="0" dirty="0" smtClean="0">
                          <a:solidFill>
                            <a:srgbClr val="111B39"/>
                          </a:solidFill>
                          <a:effectLst/>
                          <a:latin typeface="Arial" panose="020B0604020202020204" pitchFamily="34" charset="0"/>
                        </a:rPr>
                        <a:t>2,222</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en-GB" sz="1800" b="0" i="0" u="none" strike="noStrike" noProof="0" dirty="0" smtClean="0">
                          <a:solidFill>
                            <a:srgbClr val="111B39"/>
                          </a:solidFill>
                          <a:effectLst/>
                          <a:latin typeface="Arial" panose="020B0604020202020204" pitchFamily="34" charset="0"/>
                        </a:rPr>
                        <a:t>1,894</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en-GB" sz="1800" b="0" i="0" u="none" strike="noStrike" noProof="0" dirty="0" smtClean="0">
                          <a:solidFill>
                            <a:srgbClr val="C6D32D"/>
                          </a:solidFill>
                          <a:effectLst/>
                          <a:latin typeface="Arial" panose="020B0604020202020204" pitchFamily="34" charset="0"/>
                        </a:rPr>
                        <a:t>328</a:t>
                      </a:r>
                      <a:endParaRPr lang="en-GB" sz="1800" b="0" i="0" u="none" strike="noStrike" noProof="0" dirty="0">
                        <a:solidFill>
                          <a:srgbClr val="C6D32D"/>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lv-LV" sz="1800" b="0" i="0" u="none" strike="noStrike" noProof="0" dirty="0" smtClean="0">
                          <a:solidFill>
                            <a:srgbClr val="111B39"/>
                          </a:solidFill>
                          <a:effectLst/>
                          <a:latin typeface="Arial" panose="020B0604020202020204" pitchFamily="34" charset="0"/>
                        </a:rPr>
                        <a:t>+17%</a:t>
                      </a:r>
                      <a:endParaRPr lang="en-GB" sz="1800" b="0" i="0" u="none" strike="noStrike" noProof="0" dirty="0">
                        <a:solidFill>
                          <a:srgbClr val="111B39"/>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3146521011"/>
                  </a:ext>
                </a:extLst>
              </a:tr>
            </a:tbl>
          </a:graphicData>
        </a:graphic>
      </p:graphicFrame>
      <p:pic>
        <p:nvPicPr>
          <p:cNvPr id="10" name="Picture 9"/>
          <p:cNvPicPr>
            <a:picLocks noChangeAspect="1"/>
          </p:cNvPicPr>
          <p:nvPr/>
        </p:nvPicPr>
        <p:blipFill>
          <a:blip r:embed="rId2"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435444" y="1969089"/>
            <a:ext cx="1418729" cy="547662"/>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8951" y="1417519"/>
            <a:ext cx="1650407" cy="1650803"/>
          </a:xfrm>
          <a:prstGeom prst="rect">
            <a:avLst/>
          </a:prstGeom>
        </p:spPr>
      </p:pic>
      <p:sp>
        <p:nvSpPr>
          <p:cNvPr id="13" name="TextBox 12"/>
          <p:cNvSpPr txBox="1"/>
          <p:nvPr/>
        </p:nvSpPr>
        <p:spPr>
          <a:xfrm>
            <a:off x="3596892" y="2977388"/>
            <a:ext cx="1914525" cy="1477328"/>
          </a:xfrm>
          <a:prstGeom prst="rect">
            <a:avLst/>
          </a:prstGeom>
          <a:noFill/>
        </p:spPr>
        <p:txBody>
          <a:bodyPr wrap="square" rtlCol="0">
            <a:spAutoFit/>
          </a:bodyPr>
          <a:lstStyle/>
          <a:p>
            <a:pPr algn="ctr"/>
            <a:r>
              <a:rPr lang="lv-LV" dirty="0"/>
              <a:t>13 </a:t>
            </a:r>
            <a:r>
              <a:rPr lang="lv-LV" dirty="0" err="1"/>
              <a:t>launched</a:t>
            </a:r>
            <a:r>
              <a:rPr lang="lv-LV" dirty="0"/>
              <a:t> </a:t>
            </a:r>
            <a:r>
              <a:rPr lang="lv-LV" dirty="0" err="1"/>
              <a:t>routes</a:t>
            </a:r>
            <a:r>
              <a:rPr lang="lv-LV" dirty="0"/>
              <a:t>, </a:t>
            </a:r>
            <a:r>
              <a:rPr lang="lv-LV" dirty="0" err="1"/>
              <a:t>including</a:t>
            </a:r>
            <a:r>
              <a:rPr lang="lv-LV" dirty="0"/>
              <a:t> Abu </a:t>
            </a:r>
            <a:r>
              <a:rPr lang="lv-LV" dirty="0" err="1"/>
              <a:t>Dhabi</a:t>
            </a:r>
            <a:r>
              <a:rPr lang="lv-LV" dirty="0"/>
              <a:t> </a:t>
            </a:r>
            <a:r>
              <a:rPr lang="lv-LV" dirty="0" err="1"/>
              <a:t>and</a:t>
            </a:r>
            <a:r>
              <a:rPr lang="lv-LV" dirty="0"/>
              <a:t> a </a:t>
            </a:r>
            <a:r>
              <a:rPr lang="lv-LV" dirty="0" err="1"/>
              <a:t>domestic</a:t>
            </a:r>
            <a:r>
              <a:rPr lang="lv-LV" dirty="0"/>
              <a:t> </a:t>
            </a:r>
            <a:r>
              <a:rPr lang="lv-LV" dirty="0" err="1"/>
              <a:t>service</a:t>
            </a:r>
            <a:r>
              <a:rPr lang="lv-LV" dirty="0"/>
              <a:t> to Liepāja</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8296" y="1419775"/>
            <a:ext cx="1745628" cy="1771839"/>
          </a:xfrm>
          <a:prstGeom prst="rect">
            <a:avLst/>
          </a:prstGeom>
        </p:spPr>
      </p:pic>
      <p:sp>
        <p:nvSpPr>
          <p:cNvPr id="17" name="TextBox 16"/>
          <p:cNvSpPr txBox="1"/>
          <p:nvPr/>
        </p:nvSpPr>
        <p:spPr>
          <a:xfrm>
            <a:off x="6053848" y="2977388"/>
            <a:ext cx="1914525" cy="1477328"/>
          </a:xfrm>
          <a:prstGeom prst="rect">
            <a:avLst/>
          </a:prstGeom>
          <a:noFill/>
        </p:spPr>
        <p:txBody>
          <a:bodyPr wrap="square" rtlCol="0">
            <a:spAutoFit/>
          </a:bodyPr>
          <a:lstStyle/>
          <a:p>
            <a:pPr algn="ctr"/>
            <a:r>
              <a:rPr lang="lv-LV" dirty="0" err="1"/>
              <a:t>Strongest</a:t>
            </a:r>
            <a:r>
              <a:rPr lang="lv-LV" dirty="0"/>
              <a:t> </a:t>
            </a:r>
            <a:r>
              <a:rPr lang="lv-LV" dirty="0" err="1"/>
              <a:t>summer</a:t>
            </a:r>
            <a:r>
              <a:rPr lang="lv-LV" dirty="0"/>
              <a:t> </a:t>
            </a:r>
            <a:r>
              <a:rPr lang="lv-LV" dirty="0" err="1"/>
              <a:t>in</a:t>
            </a:r>
            <a:r>
              <a:rPr lang="lv-LV" dirty="0"/>
              <a:t> </a:t>
            </a:r>
            <a:r>
              <a:rPr lang="lv-LV" dirty="0" err="1"/>
              <a:t>history</a:t>
            </a:r>
            <a:r>
              <a:rPr lang="lv-LV" dirty="0"/>
              <a:t> – </a:t>
            </a:r>
            <a:r>
              <a:rPr lang="lv-LV" dirty="0" err="1"/>
              <a:t>record</a:t>
            </a:r>
            <a:r>
              <a:rPr lang="lv-LV" dirty="0"/>
              <a:t> </a:t>
            </a:r>
            <a:r>
              <a:rPr lang="lv-LV" dirty="0" err="1"/>
              <a:t>high</a:t>
            </a:r>
            <a:r>
              <a:rPr lang="lv-LV" dirty="0"/>
              <a:t> </a:t>
            </a:r>
            <a:r>
              <a:rPr lang="lv-LV" dirty="0" err="1"/>
              <a:t>revenue</a:t>
            </a:r>
            <a:r>
              <a:rPr lang="lv-LV" dirty="0"/>
              <a:t> </a:t>
            </a:r>
            <a:r>
              <a:rPr lang="lv-LV" dirty="0" err="1"/>
              <a:t>as</a:t>
            </a:r>
            <a:r>
              <a:rPr lang="lv-LV" dirty="0"/>
              <a:t> </a:t>
            </a:r>
            <a:r>
              <a:rPr lang="lv-LV" dirty="0" err="1"/>
              <a:t>well</a:t>
            </a:r>
            <a:r>
              <a:rPr lang="lv-LV" dirty="0"/>
              <a:t> </a:t>
            </a:r>
            <a:r>
              <a:rPr lang="lv-LV" dirty="0" err="1"/>
              <a:t>as</a:t>
            </a:r>
            <a:r>
              <a:rPr lang="lv-LV" dirty="0"/>
              <a:t> </a:t>
            </a:r>
            <a:r>
              <a:rPr lang="lv-LV" dirty="0" err="1"/>
              <a:t>number</a:t>
            </a:r>
            <a:r>
              <a:rPr lang="lv-LV" dirty="0"/>
              <a:t> </a:t>
            </a:r>
            <a:r>
              <a:rPr lang="lv-LV" dirty="0" err="1"/>
              <a:t>of</a:t>
            </a:r>
            <a:r>
              <a:rPr lang="lv-LV" dirty="0"/>
              <a:t> </a:t>
            </a:r>
            <a:r>
              <a:rPr lang="lv-LV" dirty="0" err="1"/>
              <a:t>passengers</a:t>
            </a:r>
            <a:endParaRPr lang="en-US" dirty="0"/>
          </a:p>
        </p:txBody>
      </p:sp>
    </p:spTree>
    <p:extLst>
      <p:ext uri="{BB962C8B-B14F-4D97-AF65-F5344CB8AC3E}">
        <p14:creationId xmlns:p14="http://schemas.microsoft.com/office/powerpoint/2010/main" val="4112485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a_Business_Schoo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1432"/>
            <a:ext cx="9144000" cy="5143500"/>
          </a:xfrm>
          <a:prstGeom prst="rect">
            <a:avLst/>
          </a:prstGeom>
        </p:spPr>
      </p:pic>
    </p:spTree>
    <p:extLst>
      <p:ext uri="{BB962C8B-B14F-4D97-AF65-F5344CB8AC3E}">
        <p14:creationId xmlns:p14="http://schemas.microsoft.com/office/powerpoint/2010/main" val="26470197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2214938" y="3238202"/>
            <a:ext cx="5379147" cy="707886"/>
          </a:xfrm>
          <a:prstGeom prst="rect">
            <a:avLst/>
          </a:prstGeom>
          <a:noFill/>
        </p:spPr>
        <p:txBody>
          <a:bodyPr wrap="none" rtlCol="0">
            <a:spAutoFit/>
          </a:bodyPr>
          <a:lstStyle/>
          <a:p>
            <a:r>
              <a:rPr lang="en-US" sz="4000" b="1" dirty="0" smtClean="0">
                <a:solidFill>
                  <a:srgbClr val="FF0000"/>
                </a:solidFill>
              </a:rPr>
              <a:t>Working with Canadians</a:t>
            </a:r>
            <a:endParaRPr lang="en-US" sz="4000" b="1" dirty="0">
              <a:solidFill>
                <a:srgbClr val="FF0000"/>
              </a:solidFill>
            </a:endParaRPr>
          </a:p>
        </p:txBody>
      </p:sp>
    </p:spTree>
    <p:extLst>
      <p:ext uri="{BB962C8B-B14F-4D97-AF65-F5344CB8AC3E}">
        <p14:creationId xmlns:p14="http://schemas.microsoft.com/office/powerpoint/2010/main" val="44624548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lko Engineer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50255"/>
            <a:ext cx="9144000" cy="5143500"/>
          </a:xfrm>
          <a:prstGeom prst="rect">
            <a:avLst/>
          </a:prstGeom>
        </p:spPr>
      </p:pic>
    </p:spTree>
    <p:extLst>
      <p:ext uri="{BB962C8B-B14F-4D97-AF65-F5344CB8AC3E}">
        <p14:creationId xmlns:p14="http://schemas.microsoft.com/office/powerpoint/2010/main" val="3870801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84266" y="171896"/>
            <a:ext cx="1988430" cy="2509203"/>
          </a:xfrm>
          <a:prstGeom prst="rect">
            <a:avLst/>
          </a:prstGeom>
        </p:spPr>
      </p:pic>
      <p:sp>
        <p:nvSpPr>
          <p:cNvPr id="6" name="TextBox 5"/>
          <p:cNvSpPr txBox="1"/>
          <p:nvPr/>
        </p:nvSpPr>
        <p:spPr>
          <a:xfrm>
            <a:off x="6815130" y="323466"/>
            <a:ext cx="2545345" cy="4031873"/>
          </a:xfrm>
          <a:prstGeom prst="rect">
            <a:avLst/>
          </a:prstGeom>
          <a:noFill/>
        </p:spPr>
        <p:txBody>
          <a:bodyPr wrap="square" rtlCol="0">
            <a:spAutoFit/>
          </a:bodyPr>
          <a:lstStyle/>
          <a:p>
            <a:r>
              <a:rPr lang="lv-LV" sz="2800" b="1" dirty="0" smtClean="0">
                <a:solidFill>
                  <a:srgbClr val="003399"/>
                </a:solidFill>
              </a:rPr>
              <a:t>Dr. Kintija Barloti</a:t>
            </a:r>
            <a:endParaRPr lang="en-GB" sz="2800" b="1" dirty="0">
              <a:solidFill>
                <a:srgbClr val="003399"/>
              </a:solidFill>
            </a:endParaRPr>
          </a:p>
          <a:p>
            <a:r>
              <a:rPr lang="lv-LV" sz="2000" b="1" dirty="0" smtClean="0">
                <a:solidFill>
                  <a:srgbClr val="003399"/>
                </a:solidFill>
              </a:rPr>
              <a:t>SIA «Dr. Barloti» </a:t>
            </a:r>
          </a:p>
          <a:p>
            <a:r>
              <a:rPr lang="lv-LV" sz="2000" b="1" dirty="0" smtClean="0">
                <a:solidFill>
                  <a:srgbClr val="003399"/>
                </a:solidFill>
              </a:rPr>
              <a:t>CEO</a:t>
            </a:r>
          </a:p>
          <a:p>
            <a:endParaRPr lang="lv-LV" sz="2000" b="1" dirty="0" smtClean="0">
              <a:solidFill>
                <a:srgbClr val="003399"/>
              </a:solidFill>
            </a:endParaRPr>
          </a:p>
          <a:p>
            <a:endParaRPr lang="lv-LV" sz="2000" b="1" dirty="0" smtClean="0">
              <a:solidFill>
                <a:srgbClr val="003399"/>
              </a:solidFill>
            </a:endParaRPr>
          </a:p>
          <a:p>
            <a:r>
              <a:rPr lang="lv-LV" sz="2000" b="1" dirty="0" smtClean="0">
                <a:solidFill>
                  <a:srgbClr val="003399"/>
                </a:solidFill>
              </a:rPr>
              <a:t>Contact</a:t>
            </a:r>
            <a:endParaRPr lang="en-GB" sz="2000" b="1" dirty="0" smtClean="0">
              <a:solidFill>
                <a:srgbClr val="003399"/>
              </a:solidFill>
            </a:endParaRPr>
          </a:p>
          <a:p>
            <a:r>
              <a:rPr lang="en-GB" sz="2000" b="1" dirty="0">
                <a:solidFill>
                  <a:srgbClr val="003399"/>
                </a:solidFill>
              </a:rPr>
              <a:t>	</a:t>
            </a:r>
            <a:endParaRPr lang="lv-LV" sz="2000" b="1" dirty="0" smtClean="0">
              <a:solidFill>
                <a:srgbClr val="003399"/>
              </a:solidFill>
            </a:endParaRPr>
          </a:p>
          <a:p>
            <a:r>
              <a:rPr lang="lv-LV" sz="2000" b="1" dirty="0" smtClean="0">
                <a:solidFill>
                  <a:srgbClr val="003399"/>
                </a:solidFill>
              </a:rPr>
              <a:t>+ 371 29409920</a:t>
            </a:r>
          </a:p>
          <a:p>
            <a:r>
              <a:rPr lang="lv-LV" sz="2000" b="1" dirty="0" smtClean="0">
                <a:solidFill>
                  <a:srgbClr val="003399"/>
                </a:solidFill>
              </a:rPr>
              <a:t>kintija.@barloti.eu</a:t>
            </a:r>
            <a:endParaRPr lang="en-GB" sz="2000" b="1" dirty="0">
              <a:solidFill>
                <a:srgbClr val="003399"/>
              </a:solidFill>
            </a:endParaRPr>
          </a:p>
          <a:p>
            <a:r>
              <a:rPr lang="lv-LV" sz="2000" b="1" dirty="0" smtClean="0">
                <a:solidFill>
                  <a:srgbClr val="003399"/>
                </a:solidFill>
              </a:rPr>
              <a:t>skype: kintija.barloti</a:t>
            </a:r>
          </a:p>
          <a:p>
            <a:r>
              <a:rPr lang="lv-LV" sz="2000" b="1" dirty="0" smtClean="0">
                <a:solidFill>
                  <a:srgbClr val="003399"/>
                </a:solidFill>
              </a:rPr>
              <a:t>www.barloti.eu</a:t>
            </a:r>
            <a:endParaRPr lang="en-GB" sz="2000" b="1" dirty="0">
              <a:solidFill>
                <a:srgbClr val="003399"/>
              </a:solidFill>
            </a:endParaRPr>
          </a:p>
        </p:txBody>
      </p:sp>
      <p:cxnSp>
        <p:nvCxnSpPr>
          <p:cNvPr id="7" name="Straight Connector 6"/>
          <p:cNvCxnSpPr/>
          <p:nvPr/>
        </p:nvCxnSpPr>
        <p:spPr>
          <a:xfrm>
            <a:off x="28575" y="79819"/>
            <a:ext cx="90868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2108" y="-289363"/>
            <a:ext cx="2375390" cy="1901384"/>
          </a:xfrm>
          <a:prstGeom prst="rect">
            <a:avLst/>
          </a:prstGeom>
        </p:spPr>
      </p:pic>
      <p:sp>
        <p:nvSpPr>
          <p:cNvPr id="17" name="Rectangle 16"/>
          <p:cNvSpPr/>
          <p:nvPr/>
        </p:nvSpPr>
        <p:spPr>
          <a:xfrm>
            <a:off x="294316" y="984373"/>
            <a:ext cx="3757007" cy="57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0000"/>
              </a:buClr>
              <a:buSzPct val="137000"/>
              <a:buFont typeface="Arial" panose="020B0604020202020204" pitchFamily="34" charset="0"/>
              <a:buChar char="•"/>
            </a:pPr>
            <a:r>
              <a:rPr lang="en-US" sz="2400" b="1" dirty="0" smtClean="0">
                <a:solidFill>
                  <a:srgbClr val="003399"/>
                </a:solidFill>
                <a:effectLst/>
              </a:rPr>
              <a:t>Business Development and Marketing</a:t>
            </a:r>
            <a:endParaRPr lang="lv-LV" sz="2400" b="1" dirty="0" smtClean="0">
              <a:solidFill>
                <a:srgbClr val="003399"/>
              </a:solidFill>
              <a:effectLst/>
            </a:endParaRPr>
          </a:p>
          <a:p>
            <a:pPr>
              <a:buClr>
                <a:srgbClr val="FF0000"/>
              </a:buClr>
              <a:buSzPct val="137000"/>
            </a:pPr>
            <a:endParaRPr lang="lv-LV" sz="2400" b="1" dirty="0" smtClean="0">
              <a:solidFill>
                <a:srgbClr val="003399"/>
              </a:solidFill>
              <a:effectLst/>
            </a:endParaRPr>
          </a:p>
          <a:p>
            <a:pPr marL="285750" indent="-285750">
              <a:buClr>
                <a:srgbClr val="FF0000"/>
              </a:buClr>
              <a:buSzPct val="137000"/>
              <a:buFont typeface="Arial" panose="020B0604020202020204" pitchFamily="34" charset="0"/>
              <a:buChar char="•"/>
            </a:pPr>
            <a:r>
              <a:rPr lang="en-US" sz="2400" b="1" dirty="0" smtClean="0">
                <a:solidFill>
                  <a:srgbClr val="003399"/>
                </a:solidFill>
                <a:effectLst/>
              </a:rPr>
              <a:t>New medical clinic development </a:t>
            </a:r>
            <a:endParaRPr lang="lv-LV" sz="2400" b="1" dirty="0" smtClean="0">
              <a:solidFill>
                <a:srgbClr val="003399"/>
              </a:solidFill>
              <a:effectLst/>
            </a:endParaRPr>
          </a:p>
          <a:p>
            <a:pPr>
              <a:buClr>
                <a:srgbClr val="FF0000"/>
              </a:buClr>
              <a:buSzPct val="137000"/>
            </a:pPr>
            <a:endParaRPr lang="lv-LV" sz="2400" b="1" dirty="0" smtClean="0">
              <a:solidFill>
                <a:srgbClr val="003399"/>
              </a:solidFill>
              <a:effectLst/>
            </a:endParaRPr>
          </a:p>
          <a:p>
            <a:pPr marL="285750" indent="-285750">
              <a:buClr>
                <a:srgbClr val="FF0000"/>
              </a:buClr>
              <a:buSzPct val="137000"/>
              <a:buFont typeface="Arial" panose="020B0604020202020204" pitchFamily="34" charset="0"/>
              <a:buChar char="•"/>
            </a:pPr>
            <a:r>
              <a:rPr lang="en-US" sz="2400" b="1" dirty="0" smtClean="0">
                <a:solidFill>
                  <a:srgbClr val="003399"/>
                </a:solidFill>
                <a:effectLst/>
              </a:rPr>
              <a:t>Medical Tourism</a:t>
            </a:r>
            <a:r>
              <a:rPr lang="lv-LV" sz="2400" b="1" dirty="0" smtClean="0">
                <a:solidFill>
                  <a:srgbClr val="003399"/>
                </a:solidFill>
                <a:effectLst/>
              </a:rPr>
              <a:t> Management</a:t>
            </a:r>
          </a:p>
          <a:p>
            <a:pPr>
              <a:buClr>
                <a:srgbClr val="FF0000"/>
              </a:buClr>
              <a:buSzPct val="137000"/>
            </a:pPr>
            <a:endParaRPr lang="lv-LV" sz="2400" b="1" dirty="0" smtClean="0">
              <a:solidFill>
                <a:srgbClr val="003399"/>
              </a:solidFill>
              <a:effectLst/>
            </a:endParaRPr>
          </a:p>
          <a:p>
            <a:pPr marL="285750" indent="-285750">
              <a:buClr>
                <a:srgbClr val="FF0000"/>
              </a:buClr>
              <a:buSzPct val="137000"/>
              <a:buFont typeface="Arial" panose="020B0604020202020204" pitchFamily="34" charset="0"/>
              <a:buChar char="•"/>
            </a:pPr>
            <a:r>
              <a:rPr lang="lv-LV" sz="2400" b="1" dirty="0" smtClean="0">
                <a:solidFill>
                  <a:srgbClr val="003399"/>
                </a:solidFill>
                <a:effectLst/>
              </a:rPr>
              <a:t>Pharma </a:t>
            </a:r>
            <a:r>
              <a:rPr lang="en-US" sz="2400" b="1" dirty="0" smtClean="0">
                <a:solidFill>
                  <a:srgbClr val="003399"/>
                </a:solidFill>
                <a:effectLst/>
              </a:rPr>
              <a:t>Brand development</a:t>
            </a:r>
            <a:r>
              <a:rPr lang="lv-LV" sz="2400" b="1" dirty="0">
                <a:solidFill>
                  <a:srgbClr val="003399"/>
                </a:solidFill>
              </a:rPr>
              <a:t> </a:t>
            </a:r>
            <a:r>
              <a:rPr lang="lv-LV" sz="2400" b="1" dirty="0" smtClean="0">
                <a:solidFill>
                  <a:srgbClr val="003399"/>
                </a:solidFill>
              </a:rPr>
              <a:t>&amp; </a:t>
            </a:r>
            <a:r>
              <a:rPr lang="en-US" sz="2400" b="1" dirty="0" smtClean="0">
                <a:solidFill>
                  <a:srgbClr val="003399"/>
                </a:solidFill>
                <a:effectLst/>
              </a:rPr>
              <a:t>management</a:t>
            </a:r>
            <a:endParaRPr lang="lv-LV" sz="2400" b="1" dirty="0" smtClean="0">
              <a:solidFill>
                <a:srgbClr val="003399"/>
              </a:solidFill>
              <a:effectLst/>
            </a:endParaRPr>
          </a:p>
          <a:p>
            <a:pPr>
              <a:buClr>
                <a:srgbClr val="FF0000"/>
              </a:buClr>
              <a:buSzPct val="137000"/>
            </a:pPr>
            <a:endParaRPr lang="lv-LV" sz="2400" b="1" dirty="0">
              <a:solidFill>
                <a:srgbClr val="003399"/>
              </a:solidFill>
            </a:endParaRPr>
          </a:p>
          <a:p>
            <a:pPr marL="285750" indent="-285750">
              <a:buClr>
                <a:srgbClr val="FF0000"/>
              </a:buClr>
              <a:buSzPct val="137000"/>
              <a:buFont typeface="Arial" panose="020B0604020202020204" pitchFamily="34" charset="0"/>
              <a:buChar char="•"/>
            </a:pPr>
            <a:r>
              <a:rPr lang="lv-LV" sz="2400" b="1" dirty="0" smtClean="0">
                <a:solidFill>
                  <a:srgbClr val="003399"/>
                </a:solidFill>
                <a:effectLst/>
              </a:rPr>
              <a:t>Regulatory affairs (EU guidelines)</a:t>
            </a:r>
            <a:endParaRPr lang="en-US" sz="2400" b="1" dirty="0" smtClean="0">
              <a:solidFill>
                <a:srgbClr val="003399"/>
              </a:solidFill>
              <a:effectLst/>
            </a:endParaRPr>
          </a:p>
          <a:p>
            <a:pPr algn="ctr"/>
            <a:endParaRPr lang="en-US" sz="2400" b="1" dirty="0">
              <a:solidFill>
                <a:srgbClr val="003399"/>
              </a:solidFill>
            </a:endParaRPr>
          </a:p>
        </p:txBody>
      </p:sp>
      <p:cxnSp>
        <p:nvCxnSpPr>
          <p:cNvPr id="18" name="Straight Connector 17"/>
          <p:cNvCxnSpPr/>
          <p:nvPr/>
        </p:nvCxnSpPr>
        <p:spPr>
          <a:xfrm>
            <a:off x="28575" y="6797040"/>
            <a:ext cx="90868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8198" y="6487427"/>
            <a:ext cx="6333714" cy="199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rgbClr val="002060"/>
                </a:solidFill>
              </a:rPr>
              <a:t>Baltic States, Russia, Ukraine, Kazahstan, Poland, Canada, Uzbekistan,  Georgia</a:t>
            </a:r>
            <a:endParaRPr lang="en-US" dirty="0">
              <a:solidFill>
                <a:srgbClr val="002060"/>
              </a:solidFill>
            </a:endParaRPr>
          </a:p>
        </p:txBody>
      </p:sp>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6529" y="4757144"/>
            <a:ext cx="1853049" cy="1422415"/>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8631" y="3439416"/>
            <a:ext cx="2253281" cy="1687389"/>
          </a:xfrm>
          <a:prstGeom prst="rect">
            <a:avLst/>
          </a:prstGeom>
        </p:spPr>
      </p:pic>
    </p:spTree>
    <p:extLst>
      <p:ext uri="{BB962C8B-B14F-4D97-AF65-F5344CB8AC3E}">
        <p14:creationId xmlns:p14="http://schemas.microsoft.com/office/powerpoint/2010/main" val="4127515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6007F4-69F0-4134-BA96-83CE290BEC86}"/>
              </a:ext>
            </a:extLst>
          </p:cNvPr>
          <p:cNvSpPr>
            <a:spLocks noGrp="1"/>
          </p:cNvSpPr>
          <p:nvPr>
            <p:ph type="ctrTitle"/>
          </p:nvPr>
        </p:nvSpPr>
        <p:spPr>
          <a:xfrm>
            <a:off x="1529862" y="265044"/>
            <a:ext cx="5864852" cy="621222"/>
          </a:xfrm>
        </p:spPr>
        <p:txBody>
          <a:bodyPr>
            <a:noAutofit/>
          </a:bodyPr>
          <a:lstStyle/>
          <a:p>
            <a:r>
              <a:rPr lang="lv-LV" sz="3600" b="1" dirty="0"/>
              <a:t>A</a:t>
            </a:r>
            <a:r>
              <a:rPr lang="en-US" sz="3600" b="1" dirty="0" err="1"/>
              <a:t>ccounting</a:t>
            </a:r>
            <a:r>
              <a:rPr lang="en-US" sz="3600" b="1" dirty="0"/>
              <a:t> services in Latvia.</a:t>
            </a:r>
            <a:endParaRPr lang="lv-LV" sz="3600" b="1" dirty="0"/>
          </a:p>
        </p:txBody>
      </p:sp>
      <p:sp>
        <p:nvSpPr>
          <p:cNvPr id="3" name="Subtitle 2">
            <a:extLst>
              <a:ext uri="{FF2B5EF4-FFF2-40B4-BE49-F238E27FC236}">
                <a16:creationId xmlns="" xmlns:a16="http://schemas.microsoft.com/office/drawing/2014/main" id="{97970921-9C18-4D5D-9EBC-40A281F9E9D6}"/>
              </a:ext>
            </a:extLst>
          </p:cNvPr>
          <p:cNvSpPr>
            <a:spLocks noGrp="1"/>
          </p:cNvSpPr>
          <p:nvPr>
            <p:ph type="subTitle" idx="1"/>
          </p:nvPr>
        </p:nvSpPr>
        <p:spPr>
          <a:xfrm>
            <a:off x="1172054" y="4494947"/>
            <a:ext cx="6064399" cy="2107661"/>
          </a:xfrm>
        </p:spPr>
        <p:txBody>
          <a:bodyPr>
            <a:normAutofit fontScale="77500" lnSpcReduction="20000"/>
          </a:bodyPr>
          <a:lstStyle/>
          <a:p>
            <a:r>
              <a:rPr lang="en-US" dirty="0"/>
              <a:t> </a:t>
            </a:r>
            <a:br>
              <a:rPr lang="en-US" dirty="0"/>
            </a:br>
            <a:r>
              <a:rPr lang="en-US" dirty="0"/>
              <a:t>Fully adapted to customer individual needs.</a:t>
            </a:r>
            <a:endParaRPr lang="lv-LV" dirty="0"/>
          </a:p>
          <a:p>
            <a:r>
              <a:rPr lang="lv-LV" dirty="0"/>
              <a:t>Remote access to your financial data.</a:t>
            </a:r>
          </a:p>
          <a:p>
            <a:r>
              <a:rPr lang="lv-LV" dirty="0"/>
              <a:t>English talking company.</a:t>
            </a:r>
          </a:p>
          <a:p>
            <a:r>
              <a:rPr lang="lv-LV" i="1" u="sng" dirty="0">
                <a:solidFill>
                  <a:srgbClr val="0070C0"/>
                </a:solidFill>
              </a:rPr>
              <a:t>www.rbirojs.lv</a:t>
            </a:r>
          </a:p>
          <a:p>
            <a:endParaRPr lang="lv-LV" dirty="0"/>
          </a:p>
        </p:txBody>
      </p:sp>
      <p:pic>
        <p:nvPicPr>
          <p:cNvPr id="5" name="Picture 4">
            <a:extLst>
              <a:ext uri="{FF2B5EF4-FFF2-40B4-BE49-F238E27FC236}">
                <a16:creationId xmlns="" xmlns:a16="http://schemas.microsoft.com/office/drawing/2014/main" id="{BFBF21D5-CC06-4E5B-81FC-4290B089C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2446" y="1125659"/>
            <a:ext cx="4732555" cy="3129895"/>
          </a:xfrm>
          <a:prstGeom prst="rect">
            <a:avLst/>
          </a:prstGeom>
        </p:spPr>
      </p:pic>
      <p:sp>
        <p:nvSpPr>
          <p:cNvPr id="7" name="Rectangle 6">
            <a:extLst>
              <a:ext uri="{FF2B5EF4-FFF2-40B4-BE49-F238E27FC236}">
                <a16:creationId xmlns="" xmlns:a16="http://schemas.microsoft.com/office/drawing/2014/main" id="{FB86744C-18CE-4865-A5C1-7FB5DAD41DF7}"/>
              </a:ext>
            </a:extLst>
          </p:cNvPr>
          <p:cNvSpPr/>
          <p:nvPr/>
        </p:nvSpPr>
        <p:spPr>
          <a:xfrm>
            <a:off x="6278014" y="2070873"/>
            <a:ext cx="2787943" cy="1477328"/>
          </a:xfrm>
          <a:prstGeom prst="rect">
            <a:avLst/>
          </a:prstGeom>
        </p:spPr>
        <p:txBody>
          <a:bodyPr wrap="none">
            <a:spAutoFit/>
          </a:bodyPr>
          <a:lstStyle/>
          <a:p>
            <a:r>
              <a:rPr lang="lv-LV" b="1" dirty="0"/>
              <a:t>Dzintra Renigere </a:t>
            </a:r>
          </a:p>
          <a:p>
            <a:r>
              <a:rPr lang="lv-LV" b="1" dirty="0"/>
              <a:t>MBA</a:t>
            </a:r>
            <a:r>
              <a:rPr lang="en-US" b="1" dirty="0"/>
              <a:t> </a:t>
            </a:r>
            <a:endParaRPr lang="lv-LV" b="1" dirty="0"/>
          </a:p>
          <a:p>
            <a:endParaRPr lang="lv-LV" b="1" dirty="0"/>
          </a:p>
          <a:p>
            <a:r>
              <a:rPr lang="lv-LV" b="1" dirty="0">
                <a:hlinkClick r:id="rId3"/>
              </a:rPr>
              <a:t>dzintra.renigere@rbirojs.lv</a:t>
            </a:r>
            <a:endParaRPr lang="lv-LV" b="1" dirty="0"/>
          </a:p>
          <a:p>
            <a:r>
              <a:rPr lang="lv-LV" b="1" dirty="0"/>
              <a:t>Tel. +371 29 225 128</a:t>
            </a:r>
          </a:p>
        </p:txBody>
      </p:sp>
    </p:spTree>
    <p:extLst>
      <p:ext uri="{BB962C8B-B14F-4D97-AF65-F5344CB8AC3E}">
        <p14:creationId xmlns:p14="http://schemas.microsoft.com/office/powerpoint/2010/main" val="1474861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190496" y="170736"/>
            <a:ext cx="6524278" cy="5602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altLang="lv-LV" sz="2800" b="1" dirty="0" err="1" smtClean="0">
                <a:solidFill>
                  <a:srgbClr val="777777"/>
                </a:solidFill>
              </a:rPr>
              <a:t>Leader</a:t>
            </a:r>
            <a:r>
              <a:rPr lang="lv-LV" altLang="lv-LV" sz="2800" b="1" dirty="0" smtClean="0">
                <a:solidFill>
                  <a:srgbClr val="777777"/>
                </a:solidFill>
              </a:rPr>
              <a:t> </a:t>
            </a:r>
            <a:r>
              <a:rPr lang="lv-LV" altLang="lv-LV" sz="2800" b="1" dirty="0" err="1" smtClean="0">
                <a:solidFill>
                  <a:srgbClr val="777777"/>
                </a:solidFill>
              </a:rPr>
              <a:t>in</a:t>
            </a:r>
            <a:r>
              <a:rPr lang="lv-LV" altLang="lv-LV" sz="2800" b="1" dirty="0" smtClean="0">
                <a:solidFill>
                  <a:srgbClr val="777777"/>
                </a:solidFill>
              </a:rPr>
              <a:t> </a:t>
            </a:r>
            <a:r>
              <a:rPr lang="lv-LV" altLang="lv-LV" sz="2800" b="1" dirty="0" err="1" smtClean="0">
                <a:solidFill>
                  <a:srgbClr val="777777"/>
                </a:solidFill>
              </a:rPr>
              <a:t>emergency</a:t>
            </a:r>
            <a:r>
              <a:rPr lang="lv-LV" altLang="lv-LV" sz="2800" b="1" dirty="0" smtClean="0">
                <a:solidFill>
                  <a:srgbClr val="777777"/>
                </a:solidFill>
              </a:rPr>
              <a:t> </a:t>
            </a:r>
            <a:r>
              <a:rPr lang="lv-LV" altLang="lv-LV" sz="2800" b="1" dirty="0" err="1" smtClean="0">
                <a:solidFill>
                  <a:srgbClr val="777777"/>
                </a:solidFill>
              </a:rPr>
              <a:t>and</a:t>
            </a:r>
            <a:r>
              <a:rPr lang="lv-LV" altLang="lv-LV" sz="2800" b="1" dirty="0" smtClean="0">
                <a:solidFill>
                  <a:srgbClr val="777777"/>
                </a:solidFill>
              </a:rPr>
              <a:t> </a:t>
            </a:r>
            <a:r>
              <a:rPr lang="lv-LV" altLang="lv-LV" sz="2800" b="1" dirty="0" err="1" smtClean="0">
                <a:solidFill>
                  <a:srgbClr val="777777"/>
                </a:solidFill>
              </a:rPr>
              <a:t>back-up</a:t>
            </a:r>
            <a:r>
              <a:rPr lang="lv-LV" altLang="lv-LV" sz="2800" b="1" dirty="0" smtClean="0">
                <a:solidFill>
                  <a:srgbClr val="777777"/>
                </a:solidFill>
              </a:rPr>
              <a:t> </a:t>
            </a:r>
            <a:r>
              <a:rPr lang="lv-LV" altLang="lv-LV" sz="2800" b="1" dirty="0" err="1" smtClean="0">
                <a:solidFill>
                  <a:srgbClr val="777777"/>
                </a:solidFill>
              </a:rPr>
              <a:t>power</a:t>
            </a:r>
            <a:r>
              <a:rPr lang="lv-LV" altLang="lv-LV" sz="2800" b="1" dirty="0" smtClean="0">
                <a:solidFill>
                  <a:srgbClr val="777777"/>
                </a:solidFill>
              </a:rPr>
              <a:t> </a:t>
            </a:r>
            <a:r>
              <a:rPr lang="lv-LV" altLang="lv-LV" sz="2800" b="1" dirty="0" err="1" smtClean="0">
                <a:solidFill>
                  <a:srgbClr val="777777"/>
                </a:solidFill>
              </a:rPr>
              <a:t>solutions</a:t>
            </a:r>
            <a:r>
              <a:rPr lang="lv-LV" altLang="lv-LV" sz="2800" b="1" dirty="0" smtClean="0">
                <a:solidFill>
                  <a:srgbClr val="777777"/>
                </a:solidFill>
              </a:rPr>
              <a:t> </a:t>
            </a:r>
            <a:r>
              <a:rPr lang="lv-LV" altLang="lv-LV" sz="2800" b="1" dirty="0" err="1" smtClean="0">
                <a:solidFill>
                  <a:srgbClr val="777777"/>
                </a:solidFill>
              </a:rPr>
              <a:t>in</a:t>
            </a:r>
            <a:r>
              <a:rPr lang="lv-LV" altLang="lv-LV" sz="2800" b="1" dirty="0" smtClean="0">
                <a:solidFill>
                  <a:srgbClr val="777777"/>
                </a:solidFill>
              </a:rPr>
              <a:t> Latvia</a:t>
            </a:r>
            <a:endParaRPr lang="lv-LV" altLang="lv-LV" sz="1800" b="1" dirty="0">
              <a:solidFill>
                <a:srgbClr val="777777"/>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8451" y="139088"/>
            <a:ext cx="2267465" cy="898140"/>
          </a:xfrm>
          <a:prstGeom prst="rect">
            <a:avLst/>
          </a:prstGeom>
        </p:spPr>
      </p:pic>
      <p:sp>
        <p:nvSpPr>
          <p:cNvPr id="7" name="Rectangle 6"/>
          <p:cNvSpPr/>
          <p:nvPr/>
        </p:nvSpPr>
        <p:spPr>
          <a:xfrm>
            <a:off x="912428" y="5457881"/>
            <a:ext cx="7868228" cy="695575"/>
          </a:xfrm>
          <a:prstGeom prst="rect">
            <a:avLst/>
          </a:prstGeom>
        </p:spPr>
        <p:txBody>
          <a:bodyPr wrap="square">
            <a:spAutoFit/>
          </a:bodyPr>
          <a:lstStyle/>
          <a:p>
            <a:pPr>
              <a:lnSpc>
                <a:spcPct val="80000"/>
              </a:lnSpc>
              <a:spcBef>
                <a:spcPct val="20000"/>
              </a:spcBef>
            </a:pPr>
            <a:r>
              <a:rPr lang="en-US" altLang="lv-LV" sz="2400" b="1" dirty="0" smtClean="0">
                <a:solidFill>
                  <a:srgbClr val="C00000"/>
                </a:solidFill>
              </a:rPr>
              <a:t>Rent</a:t>
            </a:r>
            <a:r>
              <a:rPr lang="lv-LV" altLang="lv-LV" sz="2400" b="1" dirty="0" err="1" smtClean="0">
                <a:solidFill>
                  <a:srgbClr val="C00000"/>
                </a:solidFill>
              </a:rPr>
              <a:t>al</a:t>
            </a:r>
            <a:r>
              <a:rPr lang="lv-LV" altLang="lv-LV" sz="2400" b="1" dirty="0" smtClean="0">
                <a:solidFill>
                  <a:srgbClr val="C00000"/>
                </a:solidFill>
              </a:rPr>
              <a:t> </a:t>
            </a:r>
            <a:r>
              <a:rPr lang="lv-LV" altLang="lv-LV" sz="2400" b="1" dirty="0" err="1" smtClean="0">
                <a:solidFill>
                  <a:srgbClr val="C00000"/>
                </a:solidFill>
              </a:rPr>
              <a:t>generator</a:t>
            </a:r>
            <a:r>
              <a:rPr lang="lv-LV" altLang="lv-LV" sz="2400" b="1" dirty="0" smtClean="0">
                <a:solidFill>
                  <a:srgbClr val="C00000"/>
                </a:solidFill>
              </a:rPr>
              <a:t> </a:t>
            </a:r>
            <a:r>
              <a:rPr lang="lv-LV" altLang="lv-LV" sz="2400" b="1" dirty="0" err="1" smtClean="0">
                <a:solidFill>
                  <a:srgbClr val="C00000"/>
                </a:solidFill>
              </a:rPr>
              <a:t>fleet</a:t>
            </a:r>
            <a:r>
              <a:rPr lang="lv-LV" altLang="lv-LV" sz="2400" b="1" dirty="0" smtClean="0">
                <a:solidFill>
                  <a:srgbClr val="C00000"/>
                </a:solidFill>
              </a:rPr>
              <a:t> </a:t>
            </a:r>
            <a:r>
              <a:rPr lang="lv-LV" altLang="lv-LV" sz="2400" b="1" dirty="0" err="1" smtClean="0">
                <a:solidFill>
                  <a:srgbClr val="C00000"/>
                </a:solidFill>
              </a:rPr>
              <a:t>on</a:t>
            </a:r>
            <a:r>
              <a:rPr lang="lv-LV" altLang="lv-LV" sz="2400" b="1" dirty="0" smtClean="0">
                <a:solidFill>
                  <a:srgbClr val="C00000"/>
                </a:solidFill>
              </a:rPr>
              <a:t> </a:t>
            </a:r>
            <a:r>
              <a:rPr lang="lv-LV" altLang="lv-LV" sz="2400" b="1" dirty="0" err="1" smtClean="0">
                <a:solidFill>
                  <a:srgbClr val="C00000"/>
                </a:solidFill>
              </a:rPr>
              <a:t>trailers</a:t>
            </a:r>
            <a:r>
              <a:rPr lang="lv-LV" altLang="lv-LV" sz="2400" b="1" dirty="0" smtClean="0">
                <a:solidFill>
                  <a:srgbClr val="C00000"/>
                </a:solidFill>
              </a:rPr>
              <a:t> </a:t>
            </a:r>
            <a:r>
              <a:rPr lang="lv-LV" altLang="lv-LV" sz="2400" b="1" dirty="0" err="1" smtClean="0">
                <a:solidFill>
                  <a:srgbClr val="C00000"/>
                </a:solidFill>
              </a:rPr>
              <a:t>with</a:t>
            </a:r>
            <a:r>
              <a:rPr lang="lv-LV" altLang="lv-LV" sz="2400" b="1" dirty="0" smtClean="0">
                <a:solidFill>
                  <a:srgbClr val="C00000"/>
                </a:solidFill>
              </a:rPr>
              <a:t> </a:t>
            </a:r>
            <a:r>
              <a:rPr lang="lv-LV" altLang="lv-LV" sz="2400" b="1" dirty="0" err="1" smtClean="0">
                <a:solidFill>
                  <a:srgbClr val="C00000"/>
                </a:solidFill>
              </a:rPr>
              <a:t>power</a:t>
            </a:r>
            <a:r>
              <a:rPr lang="lv-LV" altLang="lv-LV" sz="2400" b="1" dirty="0" smtClean="0">
                <a:solidFill>
                  <a:srgbClr val="C00000"/>
                </a:solidFill>
              </a:rPr>
              <a:t> of 6 to 1200kVA – </a:t>
            </a:r>
            <a:r>
              <a:rPr lang="lv-LV" altLang="lv-LV" sz="2400" b="1" dirty="0" err="1" smtClean="0">
                <a:solidFill>
                  <a:srgbClr val="C00000"/>
                </a:solidFill>
              </a:rPr>
              <a:t>available</a:t>
            </a:r>
            <a:r>
              <a:rPr lang="lv-LV" altLang="lv-LV" sz="2400" b="1" dirty="0" smtClean="0">
                <a:solidFill>
                  <a:srgbClr val="C00000"/>
                </a:solidFill>
              </a:rPr>
              <a:t> 24/7!</a:t>
            </a:r>
          </a:p>
        </p:txBody>
      </p:sp>
      <p:sp>
        <p:nvSpPr>
          <p:cNvPr id="8" name="Text Box 5"/>
          <p:cNvSpPr txBox="1">
            <a:spLocks noChangeArrowheads="1"/>
          </p:cNvSpPr>
          <p:nvPr/>
        </p:nvSpPr>
        <p:spPr bwMode="auto">
          <a:xfrm>
            <a:off x="429805" y="893675"/>
            <a:ext cx="4161933" cy="43901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lv-LV" altLang="lv-LV" sz="1600" b="1" u="sng" dirty="0" err="1" smtClean="0">
                <a:solidFill>
                  <a:srgbClr val="C00000"/>
                </a:solidFill>
              </a:rPr>
              <a:t>Wide</a:t>
            </a:r>
            <a:r>
              <a:rPr lang="lv-LV" altLang="lv-LV" sz="1600" b="1" u="sng" dirty="0" smtClean="0">
                <a:solidFill>
                  <a:srgbClr val="C00000"/>
                </a:solidFill>
              </a:rPr>
              <a:t> </a:t>
            </a:r>
            <a:r>
              <a:rPr lang="lv-LV" altLang="lv-LV" sz="1600" b="1" u="sng" dirty="0" err="1" smtClean="0">
                <a:solidFill>
                  <a:srgbClr val="C00000"/>
                </a:solidFill>
              </a:rPr>
              <a:t>range</a:t>
            </a:r>
            <a:r>
              <a:rPr lang="lv-LV" altLang="lv-LV" sz="1600" b="1" u="sng" dirty="0" smtClean="0">
                <a:solidFill>
                  <a:srgbClr val="C00000"/>
                </a:solidFill>
              </a:rPr>
              <a:t> </a:t>
            </a:r>
            <a:r>
              <a:rPr lang="lv-LV" altLang="lv-LV" sz="1600" b="1" u="sng" dirty="0" err="1" smtClean="0">
                <a:solidFill>
                  <a:srgbClr val="C00000"/>
                </a:solidFill>
              </a:rPr>
              <a:t>of</a:t>
            </a:r>
            <a:r>
              <a:rPr lang="lv-LV" altLang="lv-LV" sz="1600" b="1" u="sng" dirty="0" smtClean="0">
                <a:solidFill>
                  <a:srgbClr val="C00000"/>
                </a:solidFill>
              </a:rPr>
              <a:t> </a:t>
            </a:r>
            <a:r>
              <a:rPr lang="lv-LV" altLang="lv-LV" sz="1600" b="1" u="sng" dirty="0" err="1" smtClean="0">
                <a:solidFill>
                  <a:srgbClr val="C00000"/>
                </a:solidFill>
              </a:rPr>
              <a:t>power</a:t>
            </a:r>
            <a:r>
              <a:rPr lang="lv-LV" altLang="lv-LV" sz="1600" b="1" u="sng" dirty="0" smtClean="0">
                <a:solidFill>
                  <a:srgbClr val="C00000"/>
                </a:solidFill>
              </a:rPr>
              <a:t> </a:t>
            </a:r>
            <a:r>
              <a:rPr lang="lv-LV" altLang="lv-LV" sz="1600" b="1" u="sng" dirty="0" err="1" smtClean="0">
                <a:solidFill>
                  <a:srgbClr val="C00000"/>
                </a:solidFill>
              </a:rPr>
              <a:t>supply</a:t>
            </a:r>
            <a:r>
              <a:rPr lang="lv-LV" altLang="lv-LV" sz="1600" b="1" u="sng" dirty="0" smtClean="0">
                <a:solidFill>
                  <a:srgbClr val="C00000"/>
                </a:solidFill>
              </a:rPr>
              <a:t> </a:t>
            </a:r>
            <a:r>
              <a:rPr lang="lv-LV" altLang="lv-LV" sz="1600" b="1" u="sng" dirty="0" err="1" smtClean="0">
                <a:solidFill>
                  <a:srgbClr val="C00000"/>
                </a:solidFill>
              </a:rPr>
              <a:t>products</a:t>
            </a:r>
            <a:r>
              <a:rPr lang="lv-LV" altLang="lv-LV" sz="1600" b="1" u="sng" dirty="0" smtClean="0">
                <a:solidFill>
                  <a:srgbClr val="C00000"/>
                </a:solidFill>
              </a:rPr>
              <a:t>. </a:t>
            </a:r>
            <a:endParaRPr lang="lv-LV" altLang="lv-LV" sz="1600" b="1" u="sng" dirty="0" smtClean="0"/>
          </a:p>
          <a:p>
            <a:pPr marL="0" lvl="0" indent="0">
              <a:lnSpc>
                <a:spcPct val="110000"/>
              </a:lnSpc>
              <a:spcBef>
                <a:spcPts val="0"/>
              </a:spcBef>
              <a:buNone/>
              <a:defRPr/>
            </a:pPr>
            <a:endParaRPr lang="lv-LV" altLang="lv-LV" sz="1600" dirty="0" smtClean="0">
              <a:solidFill>
                <a:prstClr val="black"/>
              </a:solidFill>
            </a:endParaRPr>
          </a:p>
          <a:p>
            <a:pPr>
              <a:lnSpc>
                <a:spcPct val="110000"/>
              </a:lnSpc>
              <a:spcBef>
                <a:spcPts val="0"/>
              </a:spcBef>
              <a:defRPr/>
            </a:pPr>
            <a:r>
              <a:rPr lang="en-US" altLang="lv-LV" sz="1600" dirty="0" smtClean="0">
                <a:solidFill>
                  <a:prstClr val="black"/>
                </a:solidFill>
              </a:rPr>
              <a:t>Power </a:t>
            </a:r>
            <a:r>
              <a:rPr lang="en-US" altLang="lv-LV" sz="1600" dirty="0">
                <a:solidFill>
                  <a:prstClr val="black"/>
                </a:solidFill>
              </a:rPr>
              <a:t>generators</a:t>
            </a:r>
            <a:endParaRPr lang="lv-LV" altLang="lv-LV" sz="1600" dirty="0">
              <a:solidFill>
                <a:prstClr val="black"/>
              </a:solidFill>
            </a:endParaRPr>
          </a:p>
          <a:p>
            <a:pPr>
              <a:lnSpc>
                <a:spcPct val="110000"/>
              </a:lnSpc>
              <a:spcBef>
                <a:spcPts val="0"/>
              </a:spcBef>
              <a:defRPr/>
            </a:pPr>
            <a:r>
              <a:rPr lang="lv-LV" altLang="lv-LV" sz="1600" dirty="0">
                <a:solidFill>
                  <a:prstClr val="black"/>
                </a:solidFill>
              </a:rPr>
              <a:t>UPS </a:t>
            </a:r>
            <a:r>
              <a:rPr lang="lv-LV" altLang="lv-LV" sz="1600" dirty="0" err="1" smtClean="0">
                <a:solidFill>
                  <a:prstClr val="black"/>
                </a:solidFill>
              </a:rPr>
              <a:t>systems</a:t>
            </a:r>
            <a:endParaRPr lang="lv-LV" altLang="lv-LV" sz="1600" dirty="0">
              <a:solidFill>
                <a:prstClr val="black"/>
              </a:solidFill>
            </a:endParaRPr>
          </a:p>
          <a:p>
            <a:pPr>
              <a:lnSpc>
                <a:spcPct val="110000"/>
              </a:lnSpc>
              <a:spcBef>
                <a:spcPts val="0"/>
              </a:spcBef>
              <a:defRPr/>
            </a:pPr>
            <a:r>
              <a:rPr lang="en-US" altLang="lv-LV" sz="1600" dirty="0">
                <a:solidFill>
                  <a:prstClr val="black"/>
                </a:solidFill>
              </a:rPr>
              <a:t>St</a:t>
            </a:r>
            <a:r>
              <a:rPr lang="lv-LV" altLang="lv-LV" sz="1600" dirty="0" err="1">
                <a:solidFill>
                  <a:prstClr val="black"/>
                </a:solidFill>
              </a:rPr>
              <a:t>and-by</a:t>
            </a:r>
            <a:r>
              <a:rPr lang="en-US" altLang="lv-LV" sz="1600" dirty="0">
                <a:solidFill>
                  <a:prstClr val="black"/>
                </a:solidFill>
              </a:rPr>
              <a:t> batteries</a:t>
            </a:r>
            <a:r>
              <a:rPr lang="lv-LV" altLang="lv-LV" sz="1600" dirty="0">
                <a:solidFill>
                  <a:prstClr val="black"/>
                </a:solidFill>
              </a:rPr>
              <a:t> </a:t>
            </a:r>
            <a:endParaRPr lang="lv-LV" altLang="lv-LV" sz="1600" dirty="0" smtClean="0">
              <a:solidFill>
                <a:prstClr val="black"/>
              </a:solidFill>
            </a:endParaRPr>
          </a:p>
          <a:p>
            <a:pPr>
              <a:lnSpc>
                <a:spcPct val="110000"/>
              </a:lnSpc>
              <a:spcBef>
                <a:spcPts val="0"/>
              </a:spcBef>
              <a:defRPr/>
            </a:pPr>
            <a:r>
              <a:rPr lang="lv-LV" altLang="lv-LV" sz="1600" dirty="0" err="1" smtClean="0">
                <a:solidFill>
                  <a:prstClr val="black"/>
                </a:solidFill>
              </a:rPr>
              <a:t>etc</a:t>
            </a:r>
            <a:endParaRPr lang="lv-LV" altLang="lv-LV" sz="1600" dirty="0">
              <a:solidFill>
                <a:prstClr val="black"/>
              </a:solidFill>
            </a:endParaRPr>
          </a:p>
          <a:p>
            <a:pPr>
              <a:lnSpc>
                <a:spcPct val="110000"/>
              </a:lnSpc>
              <a:spcBef>
                <a:spcPts val="0"/>
              </a:spcBef>
              <a:defRPr/>
            </a:pPr>
            <a:endParaRPr lang="lv-LV" altLang="lv-LV" sz="1600" dirty="0">
              <a:solidFill>
                <a:prstClr val="black"/>
              </a:solidFill>
            </a:endParaRPr>
          </a:p>
          <a:p>
            <a:pPr marL="0" lvl="0" indent="0">
              <a:lnSpc>
                <a:spcPct val="110000"/>
              </a:lnSpc>
              <a:spcBef>
                <a:spcPts val="0"/>
              </a:spcBef>
              <a:buNone/>
              <a:defRPr/>
            </a:pPr>
            <a:r>
              <a:rPr lang="lv-LV" altLang="lv-LV" sz="1600" dirty="0" err="1">
                <a:solidFill>
                  <a:prstClr val="black"/>
                </a:solidFill>
              </a:rPr>
              <a:t>Custom</a:t>
            </a:r>
            <a:r>
              <a:rPr lang="lv-LV" altLang="lv-LV" sz="1600" dirty="0">
                <a:solidFill>
                  <a:prstClr val="black"/>
                </a:solidFill>
              </a:rPr>
              <a:t> </a:t>
            </a:r>
            <a:r>
              <a:rPr lang="lv-LV" altLang="lv-LV" sz="1600" dirty="0" err="1">
                <a:solidFill>
                  <a:prstClr val="black"/>
                </a:solidFill>
              </a:rPr>
              <a:t>built</a:t>
            </a:r>
            <a:r>
              <a:rPr lang="lv-LV" altLang="lv-LV" sz="1600" dirty="0">
                <a:solidFill>
                  <a:prstClr val="black"/>
                </a:solidFill>
              </a:rPr>
              <a:t> </a:t>
            </a:r>
            <a:r>
              <a:rPr lang="lv-LV" altLang="lv-LV" sz="1600" dirty="0" err="1">
                <a:solidFill>
                  <a:prstClr val="black"/>
                </a:solidFill>
              </a:rPr>
              <a:t>containers</a:t>
            </a:r>
            <a:r>
              <a:rPr lang="lv-LV" altLang="lv-LV" sz="1600" dirty="0">
                <a:solidFill>
                  <a:prstClr val="black"/>
                </a:solidFill>
              </a:rPr>
              <a:t> </a:t>
            </a:r>
            <a:r>
              <a:rPr lang="lv-LV" altLang="lv-LV" sz="1600" dirty="0" err="1">
                <a:solidFill>
                  <a:prstClr val="black"/>
                </a:solidFill>
              </a:rPr>
              <a:t>for</a:t>
            </a:r>
            <a:r>
              <a:rPr lang="lv-LV" altLang="lv-LV" sz="1600" dirty="0">
                <a:solidFill>
                  <a:prstClr val="black"/>
                </a:solidFill>
              </a:rPr>
              <a:t> </a:t>
            </a:r>
            <a:r>
              <a:rPr lang="lv-LV" altLang="lv-LV" sz="1600" dirty="0" err="1">
                <a:solidFill>
                  <a:prstClr val="black"/>
                </a:solidFill>
              </a:rPr>
              <a:t>generators</a:t>
            </a:r>
            <a:r>
              <a:rPr lang="lv-LV" altLang="lv-LV" sz="1600" dirty="0">
                <a:solidFill>
                  <a:prstClr val="black"/>
                </a:solidFill>
              </a:rPr>
              <a:t>, </a:t>
            </a:r>
            <a:r>
              <a:rPr lang="lv-LV" altLang="lv-LV" sz="1600" dirty="0" err="1">
                <a:solidFill>
                  <a:prstClr val="black"/>
                </a:solidFill>
              </a:rPr>
              <a:t>photovoltaic</a:t>
            </a:r>
            <a:r>
              <a:rPr lang="lv-LV" altLang="lv-LV" sz="1600" dirty="0">
                <a:solidFill>
                  <a:prstClr val="black"/>
                </a:solidFill>
              </a:rPr>
              <a:t> </a:t>
            </a:r>
            <a:r>
              <a:rPr lang="lv-LV" altLang="lv-LV" sz="1600" dirty="0" err="1">
                <a:solidFill>
                  <a:prstClr val="black"/>
                </a:solidFill>
              </a:rPr>
              <a:t>systems</a:t>
            </a:r>
            <a:r>
              <a:rPr lang="lv-LV" altLang="lv-LV" sz="1600" dirty="0">
                <a:solidFill>
                  <a:prstClr val="black"/>
                </a:solidFill>
              </a:rPr>
              <a:t>, </a:t>
            </a:r>
            <a:r>
              <a:rPr lang="lv-LV" altLang="lv-LV" sz="1600" dirty="0" err="1">
                <a:solidFill>
                  <a:prstClr val="black"/>
                </a:solidFill>
              </a:rPr>
              <a:t>rectifier</a:t>
            </a:r>
            <a:r>
              <a:rPr lang="lv-LV" altLang="lv-LV" sz="1600" dirty="0">
                <a:solidFill>
                  <a:prstClr val="black"/>
                </a:solidFill>
              </a:rPr>
              <a:t> </a:t>
            </a:r>
            <a:r>
              <a:rPr lang="lv-LV" altLang="lv-LV" sz="1600" dirty="0" err="1">
                <a:solidFill>
                  <a:prstClr val="black"/>
                </a:solidFill>
              </a:rPr>
              <a:t>systems</a:t>
            </a:r>
            <a:r>
              <a:rPr lang="lv-LV" altLang="lv-LV" sz="1600" dirty="0">
                <a:solidFill>
                  <a:prstClr val="black"/>
                </a:solidFill>
              </a:rPr>
              <a:t> </a:t>
            </a:r>
            <a:r>
              <a:rPr lang="lv-LV" altLang="lv-LV" sz="1600" dirty="0" err="1">
                <a:solidFill>
                  <a:prstClr val="black"/>
                </a:solidFill>
              </a:rPr>
              <a:t>etc</a:t>
            </a:r>
            <a:r>
              <a:rPr lang="lv-LV" altLang="lv-LV" sz="1600" dirty="0" smtClean="0"/>
              <a:t>.</a:t>
            </a:r>
            <a:br>
              <a:rPr lang="lv-LV" altLang="lv-LV" sz="1600" dirty="0" smtClean="0"/>
            </a:br>
            <a:endParaRPr lang="lv-LV" altLang="lv-LV" sz="1600" dirty="0" smtClean="0"/>
          </a:p>
          <a:p>
            <a:pPr marL="0" indent="0">
              <a:lnSpc>
                <a:spcPct val="100000"/>
              </a:lnSpc>
              <a:spcBef>
                <a:spcPct val="20000"/>
              </a:spcBef>
              <a:buNone/>
            </a:pPr>
            <a:r>
              <a:rPr lang="lv-LV" altLang="lv-LV" sz="1600" b="1" u="sng" dirty="0" err="1" smtClean="0">
                <a:solidFill>
                  <a:srgbClr val="C00000"/>
                </a:solidFill>
              </a:rPr>
              <a:t>Experienced</a:t>
            </a:r>
            <a:r>
              <a:rPr lang="lv-LV" altLang="lv-LV" sz="1600" b="1" u="sng" dirty="0" smtClean="0">
                <a:solidFill>
                  <a:srgbClr val="C00000"/>
                </a:solidFill>
              </a:rPr>
              <a:t> </a:t>
            </a:r>
            <a:r>
              <a:rPr lang="lv-LV" altLang="lv-LV" sz="1600" b="1" u="sng" dirty="0" err="1">
                <a:solidFill>
                  <a:srgbClr val="C00000"/>
                </a:solidFill>
              </a:rPr>
              <a:t>service</a:t>
            </a:r>
            <a:r>
              <a:rPr lang="lv-LV" altLang="lv-LV" sz="1600" b="1" u="sng" dirty="0">
                <a:solidFill>
                  <a:srgbClr val="C00000"/>
                </a:solidFill>
              </a:rPr>
              <a:t> </a:t>
            </a:r>
            <a:r>
              <a:rPr lang="lv-LV" altLang="lv-LV" sz="1600" b="1" u="sng" dirty="0" err="1" smtClean="0">
                <a:solidFill>
                  <a:srgbClr val="C00000"/>
                </a:solidFill>
              </a:rPr>
              <a:t>team</a:t>
            </a:r>
            <a:endParaRPr lang="lv-LV" altLang="lv-LV" sz="1600" b="1" u="sng" dirty="0" smtClean="0">
              <a:solidFill>
                <a:srgbClr val="C00000"/>
              </a:solidFill>
            </a:endParaRPr>
          </a:p>
          <a:p>
            <a:pPr marL="0" indent="0">
              <a:lnSpc>
                <a:spcPct val="100000"/>
              </a:lnSpc>
              <a:spcBef>
                <a:spcPct val="20000"/>
              </a:spcBef>
              <a:buNone/>
            </a:pPr>
            <a:endParaRPr lang="lv-LV" altLang="lv-LV" sz="1600" b="1" u="sng" dirty="0"/>
          </a:p>
          <a:p>
            <a:pPr marL="514350" indent="-285750">
              <a:lnSpc>
                <a:spcPct val="110000"/>
              </a:lnSpc>
              <a:spcBef>
                <a:spcPct val="20000"/>
              </a:spcBef>
            </a:pPr>
            <a:r>
              <a:rPr lang="lv-LV" altLang="lv-LV" sz="1600" dirty="0" err="1" smtClean="0"/>
              <a:t>Installation</a:t>
            </a:r>
            <a:r>
              <a:rPr lang="lv-LV" altLang="lv-LV" sz="1600" dirty="0" smtClean="0"/>
              <a:t> </a:t>
            </a:r>
            <a:r>
              <a:rPr lang="lv-LV" altLang="lv-LV" sz="1600" dirty="0" err="1"/>
              <a:t>works</a:t>
            </a:r>
            <a:endParaRPr lang="lv-LV" altLang="lv-LV" sz="1600" dirty="0"/>
          </a:p>
          <a:p>
            <a:pPr marL="514350" indent="-285750">
              <a:lnSpc>
                <a:spcPct val="110000"/>
              </a:lnSpc>
              <a:spcBef>
                <a:spcPct val="20000"/>
              </a:spcBef>
            </a:pPr>
            <a:r>
              <a:rPr lang="lv-LV" altLang="lv-LV" sz="1600" dirty="0" err="1" smtClean="0"/>
              <a:t>After-sales</a:t>
            </a:r>
            <a:r>
              <a:rPr lang="lv-LV" altLang="lv-LV" sz="1600" dirty="0" smtClean="0"/>
              <a:t> </a:t>
            </a:r>
            <a:r>
              <a:rPr lang="lv-LV" altLang="lv-LV" sz="1600" dirty="0" err="1"/>
              <a:t>service</a:t>
            </a:r>
            <a:endParaRPr lang="lv-LV" altLang="lv-LV" sz="1600" dirty="0"/>
          </a:p>
          <a:p>
            <a:pPr marL="971550" lvl="1" indent="-285750">
              <a:lnSpc>
                <a:spcPct val="110000"/>
              </a:lnSpc>
              <a:spcBef>
                <a:spcPct val="20000"/>
              </a:spcBef>
            </a:pPr>
            <a:r>
              <a:rPr lang="lv-LV" altLang="lv-LV" sz="1200" dirty="0" err="1"/>
              <a:t>Maintenance</a:t>
            </a:r>
            <a:r>
              <a:rPr lang="lv-LV" altLang="lv-LV" sz="1200" dirty="0"/>
              <a:t> </a:t>
            </a:r>
            <a:r>
              <a:rPr lang="lv-LV" altLang="lv-LV" sz="1200" dirty="0" err="1"/>
              <a:t>and</a:t>
            </a:r>
            <a:r>
              <a:rPr lang="lv-LV" altLang="lv-LV" sz="1200" dirty="0"/>
              <a:t> </a:t>
            </a:r>
            <a:r>
              <a:rPr lang="lv-LV" altLang="lv-LV" sz="1200" dirty="0" err="1"/>
              <a:t>supervision</a:t>
            </a:r>
            <a:endParaRPr lang="lv-LV" altLang="lv-LV" sz="1200" dirty="0"/>
          </a:p>
          <a:p>
            <a:pPr marL="971550" lvl="1" indent="-285750">
              <a:lnSpc>
                <a:spcPct val="110000"/>
              </a:lnSpc>
              <a:spcBef>
                <a:spcPct val="20000"/>
              </a:spcBef>
            </a:pPr>
            <a:r>
              <a:rPr lang="lv-LV" altLang="lv-LV" sz="1200" dirty="0"/>
              <a:t>Spare </a:t>
            </a:r>
            <a:r>
              <a:rPr lang="lv-LV" altLang="lv-LV" sz="1200" dirty="0" err="1"/>
              <a:t>parts</a:t>
            </a:r>
            <a:endParaRPr lang="lv-LV" altLang="lv-LV" sz="1200" dirty="0"/>
          </a:p>
          <a:p>
            <a:pPr marL="971550" lvl="1" indent="-285750">
              <a:lnSpc>
                <a:spcPct val="110000"/>
              </a:lnSpc>
              <a:spcBef>
                <a:spcPct val="20000"/>
              </a:spcBef>
            </a:pPr>
            <a:r>
              <a:rPr lang="lv-LV" altLang="lv-LV" sz="1200" dirty="0" err="1"/>
              <a:t>Consulting</a:t>
            </a:r>
            <a:endParaRPr lang="lv-LV" altLang="lv-LV" sz="1200" dirty="0"/>
          </a:p>
          <a:p>
            <a:pPr marL="971550" lvl="1" indent="-285750">
              <a:lnSpc>
                <a:spcPct val="110000"/>
              </a:lnSpc>
              <a:spcBef>
                <a:spcPct val="20000"/>
              </a:spcBef>
            </a:pPr>
            <a:r>
              <a:rPr lang="lv-LV" altLang="lv-LV" sz="1200" dirty="0" err="1" smtClean="0"/>
              <a:t>Testing</a:t>
            </a:r>
            <a:endParaRPr lang="lv-LV" altLang="lv-LV" sz="1200" dirty="0" smtClean="0"/>
          </a:p>
          <a:p>
            <a:pPr lvl="1">
              <a:lnSpc>
                <a:spcPct val="80000"/>
              </a:lnSpc>
              <a:spcBef>
                <a:spcPct val="20000"/>
              </a:spcBef>
            </a:pPr>
            <a:endParaRPr lang="lv-LV" altLang="lv-LV" sz="1600" dirty="0"/>
          </a:p>
          <a:p>
            <a:pPr>
              <a:lnSpc>
                <a:spcPct val="80000"/>
              </a:lnSpc>
              <a:buFontTx/>
              <a:buNone/>
              <a:defRPr/>
            </a:pPr>
            <a:endParaRPr lang="lv-LV" altLang="lv-LV" sz="1600" b="1" u="sng" dirty="0">
              <a:solidFill>
                <a:srgbClr val="969696"/>
              </a:solidFill>
            </a:endParaRPr>
          </a:p>
        </p:txBody>
      </p:sp>
      <p:pic>
        <p:nvPicPr>
          <p:cNvPr id="11" name="Picture 10" descr="DSC084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31001" y="1156793"/>
            <a:ext cx="1782365"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46542" y="1188536"/>
            <a:ext cx="1941909"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BV_Certification_ISO900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35890" y="6172683"/>
            <a:ext cx="834950" cy="58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8565" y="6172683"/>
            <a:ext cx="673244" cy="501019"/>
          </a:xfrm>
          <a:prstGeom prst="rect">
            <a:avLst/>
          </a:prstGeom>
        </p:spPr>
      </p:pic>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49651" y="6172683"/>
            <a:ext cx="1655363" cy="412511"/>
          </a:xfrm>
          <a:prstGeom prst="rect">
            <a:avLst/>
          </a:prstGeom>
        </p:spPr>
      </p:pic>
      <p:pic>
        <p:nvPicPr>
          <p:cNvPr id="23" name="Picture 10" descr="pnason_logo(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59069" y="5967165"/>
            <a:ext cx="1608005" cy="71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31000" y="3058277"/>
            <a:ext cx="1782365" cy="178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2" descr="gamme_008_v_tel"/>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98418" y="3132729"/>
            <a:ext cx="2160984"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3225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8" y="260350"/>
            <a:ext cx="7954962" cy="288925"/>
          </a:xfrm>
        </p:spPr>
        <p:txBody>
          <a:bodyPr>
            <a:normAutofit fontScale="90000"/>
          </a:bodyPr>
          <a:lstStyle/>
          <a:p>
            <a:pPr algn="ctr" eaLnBrk="1" hangingPunct="1"/>
            <a:r>
              <a:rPr lang="lv-LV" sz="2500" b="1">
                <a:solidFill>
                  <a:srgbClr val="006600"/>
                </a:solidFill>
                <a:latin typeface="Calibri" charset="0"/>
              </a:rPr>
              <a:t/>
            </a:r>
            <a:br>
              <a:rPr lang="lv-LV" sz="2500" b="1">
                <a:solidFill>
                  <a:srgbClr val="006600"/>
                </a:solidFill>
                <a:latin typeface="Calibri" charset="0"/>
              </a:rPr>
            </a:br>
            <a:r>
              <a:rPr lang="lv-LV" sz="2500" b="1">
                <a:solidFill>
                  <a:srgbClr val="006600"/>
                </a:solidFill>
                <a:latin typeface="Calibri" charset="0"/>
              </a:rPr>
              <a:t/>
            </a:r>
            <a:br>
              <a:rPr lang="lv-LV" sz="2500" b="1">
                <a:solidFill>
                  <a:srgbClr val="006600"/>
                </a:solidFill>
                <a:latin typeface="Calibri" charset="0"/>
              </a:rPr>
            </a:br>
            <a:r>
              <a:rPr lang="lv-LV" sz="2500" b="1">
                <a:solidFill>
                  <a:srgbClr val="006600"/>
                </a:solidFill>
                <a:latin typeface="Calibri" charset="0"/>
              </a:rPr>
              <a:t/>
            </a:r>
            <a:br>
              <a:rPr lang="lv-LV" sz="2500" b="1">
                <a:solidFill>
                  <a:srgbClr val="006600"/>
                </a:solidFill>
                <a:latin typeface="Calibri" charset="0"/>
              </a:rPr>
            </a:br>
            <a:r>
              <a:rPr lang="lv-LV" sz="2500" b="1">
                <a:solidFill>
                  <a:srgbClr val="006600"/>
                </a:solidFill>
                <a:latin typeface="Calibri" charset="0"/>
              </a:rPr>
              <a:t>	 </a:t>
            </a:r>
            <a:r>
              <a:rPr lang="lv-LV" sz="2500" b="1" i="1">
                <a:solidFill>
                  <a:srgbClr val="006600"/>
                </a:solidFill>
                <a:latin typeface="Calibri" charset="0"/>
              </a:rPr>
              <a:t>PK serviss SIA- Your construction company </a:t>
            </a:r>
            <a:br>
              <a:rPr lang="lv-LV" sz="2500" b="1" i="1">
                <a:solidFill>
                  <a:srgbClr val="006600"/>
                </a:solidFill>
                <a:latin typeface="Calibri" charset="0"/>
              </a:rPr>
            </a:br>
            <a:r>
              <a:rPr lang="lv-LV" sz="2500" b="1" i="1">
                <a:solidFill>
                  <a:srgbClr val="006600"/>
                </a:solidFill>
                <a:latin typeface="Calibri" charset="0"/>
              </a:rPr>
              <a:t>             in Eastern Europe and Scandinavia!</a:t>
            </a:r>
            <a:br>
              <a:rPr lang="lv-LV" sz="2500" b="1" i="1">
                <a:solidFill>
                  <a:srgbClr val="006600"/>
                </a:solidFill>
                <a:latin typeface="Calibri" charset="0"/>
              </a:rPr>
            </a:br>
            <a:r>
              <a:rPr lang="lv-LV" sz="2500" b="1" i="1">
                <a:solidFill>
                  <a:srgbClr val="006600"/>
                </a:solidFill>
                <a:latin typeface="Calibri" charset="0"/>
              </a:rPr>
              <a:t>	</a:t>
            </a:r>
            <a:r>
              <a:rPr lang="lv-LV" sz="1800" b="1">
                <a:solidFill>
                  <a:srgbClr val="006600"/>
                </a:solidFill>
                <a:latin typeface="Calibri" charset="0"/>
              </a:rPr>
              <a:t>See more on </a:t>
            </a:r>
            <a:r>
              <a:rPr lang="lv-LV" sz="1800" b="1">
                <a:solidFill>
                  <a:srgbClr val="006600"/>
                </a:solidFill>
                <a:latin typeface="Calibri" charset="0"/>
                <a:hlinkClick r:id="rId2"/>
              </a:rPr>
              <a:t>www.pkserviss.lv</a:t>
            </a:r>
            <a:r>
              <a:rPr lang="lv-LV" sz="1800" b="1">
                <a:solidFill>
                  <a:srgbClr val="006600"/>
                </a:solidFill>
                <a:latin typeface="Calibri" charset="0"/>
              </a:rPr>
              <a:t> </a:t>
            </a:r>
            <a:br>
              <a:rPr lang="lv-LV" sz="1800" b="1">
                <a:solidFill>
                  <a:srgbClr val="006600"/>
                </a:solidFill>
                <a:latin typeface="Calibri" charset="0"/>
              </a:rPr>
            </a:br>
            <a:r>
              <a:rPr lang="lv-LV" sz="1800" b="1">
                <a:solidFill>
                  <a:srgbClr val="006600"/>
                </a:solidFill>
                <a:latin typeface="Calibri" charset="0"/>
              </a:rPr>
              <a:t>	     Some of recent largest projects in Latvia:</a:t>
            </a:r>
          </a:p>
        </p:txBody>
      </p:sp>
      <p:pic>
        <p:nvPicPr>
          <p:cNvPr id="20483"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513" y="1951038"/>
            <a:ext cx="3071812"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84700" y="3406775"/>
            <a:ext cx="345598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84700" y="4797425"/>
            <a:ext cx="3443288"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descr="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1188" y="268288"/>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84700" y="1973263"/>
            <a:ext cx="344328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4225" y="3390900"/>
            <a:ext cx="3078163"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6925" y="4859338"/>
            <a:ext cx="30543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Box 5"/>
          <p:cNvSpPr txBox="1">
            <a:spLocks noChangeArrowheads="1"/>
          </p:cNvSpPr>
          <p:nvPr/>
        </p:nvSpPr>
        <p:spPr bwMode="auto">
          <a:xfrm>
            <a:off x="793750" y="6070600"/>
            <a:ext cx="3057525" cy="40005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lv-LV" sz="1000">
                <a:solidFill>
                  <a:schemeClr val="bg1"/>
                </a:solidFill>
              </a:rPr>
              <a:t>Ready-made products warehouse</a:t>
            </a:r>
          </a:p>
          <a:p>
            <a:r>
              <a:rPr lang="lv-LV" sz="1000" i="1">
                <a:solidFill>
                  <a:schemeClr val="bg1"/>
                </a:solidFill>
              </a:rPr>
              <a:t>Customer</a:t>
            </a:r>
            <a:r>
              <a:rPr lang="lv-LV" sz="1000">
                <a:solidFill>
                  <a:schemeClr val="bg1"/>
                </a:solidFill>
              </a:rPr>
              <a:t>: AS Dobeles dzirnavnieks (2017)</a:t>
            </a:r>
          </a:p>
        </p:txBody>
      </p:sp>
      <p:sp>
        <p:nvSpPr>
          <p:cNvPr id="7" name="TextBox 6"/>
          <p:cNvSpPr txBox="1"/>
          <p:nvPr/>
        </p:nvSpPr>
        <p:spPr>
          <a:xfrm>
            <a:off x="806830" y="4836992"/>
            <a:ext cx="3046748" cy="246221"/>
          </a:xfrm>
          <a:prstGeom prst="rect">
            <a:avLst/>
          </a:prstGeom>
          <a:solidFill>
            <a:schemeClr val="bg1">
              <a:lumMod val="75000"/>
              <a:alpha val="77000"/>
            </a:schemeClr>
          </a:solidFill>
          <a:effectLst>
            <a:innerShdw blurRad="63500" dist="50800" dir="2700000">
              <a:prstClr val="black">
                <a:alpha val="50000"/>
              </a:prstClr>
            </a:innerShdw>
          </a:effectLst>
        </p:spPr>
        <p:txBody>
          <a:bodyPr>
            <a:spAutoFit/>
          </a:bodyPr>
          <a:lstStyle/>
          <a:p>
            <a:pPr>
              <a:defRPr/>
            </a:pPr>
            <a:r>
              <a:rPr lang="lv-LV" sz="1000" b="1" dirty="0">
                <a:solidFill>
                  <a:schemeClr val="bg1"/>
                </a:solidFill>
                <a:latin typeface="Times New Roman" panose="02020603050405020304" pitchFamily="18" charset="0"/>
                <a:ea typeface="+mn-ea"/>
              </a:rPr>
              <a:t>AS Dobeles dzirnavnieks II stage</a:t>
            </a:r>
            <a:r>
              <a:rPr lang="lv-LV" sz="1000" dirty="0">
                <a:solidFill>
                  <a:schemeClr val="bg1"/>
                </a:solidFill>
                <a:latin typeface="Times New Roman" panose="02020603050405020304" pitchFamily="18" charset="0"/>
                <a:ea typeface="+mn-ea"/>
              </a:rPr>
              <a:t> </a:t>
            </a:r>
          </a:p>
        </p:txBody>
      </p:sp>
      <p:sp>
        <p:nvSpPr>
          <p:cNvPr id="8" name="TextBox 7"/>
          <p:cNvSpPr txBox="1"/>
          <p:nvPr/>
        </p:nvSpPr>
        <p:spPr>
          <a:xfrm>
            <a:off x="851153" y="2058115"/>
            <a:ext cx="545342" cy="246221"/>
          </a:xfrm>
          <a:prstGeom prst="rect">
            <a:avLst/>
          </a:prstGeom>
          <a:noFill/>
          <a:effectLst>
            <a:innerShdw blurRad="63500" dist="50800" dir="2700000">
              <a:prstClr val="black">
                <a:alpha val="50000"/>
              </a:prstClr>
            </a:innerShdw>
          </a:effectLst>
        </p:spPr>
        <p:txBody>
          <a:bodyPr wrap="none">
            <a:spAutoFit/>
          </a:bodyPr>
          <a:lstStyle/>
          <a:p>
            <a:pPr>
              <a:defRPr/>
            </a:pPr>
            <a:r>
              <a:rPr lang="lv-LV" sz="1000" b="1" dirty="0">
                <a:solidFill>
                  <a:schemeClr val="bg1"/>
                </a:solidFill>
                <a:latin typeface="Times New Roman" panose="02020603050405020304" pitchFamily="18" charset="0"/>
                <a:ea typeface="+mn-ea"/>
              </a:rPr>
              <a:t>I stage</a:t>
            </a:r>
          </a:p>
        </p:txBody>
      </p:sp>
    </p:spTree>
    <p:extLst>
      <p:ext uri="{BB962C8B-B14F-4D97-AF65-F5344CB8AC3E}">
        <p14:creationId xmlns:p14="http://schemas.microsoft.com/office/powerpoint/2010/main" val="5807941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5" name="object 45"/>
          <p:cNvSpPr txBox="1"/>
          <p:nvPr/>
        </p:nvSpPr>
        <p:spPr>
          <a:xfrm>
            <a:off x="1" y="3872487"/>
            <a:ext cx="9144000" cy="1148930"/>
          </a:xfrm>
          <a:prstGeom prst="rect">
            <a:avLst/>
          </a:prstGeom>
        </p:spPr>
        <p:txBody>
          <a:bodyPr vert="horz" wrap="square" lIns="0" tIns="0" rIns="0" bIns="0" rtlCol="0">
            <a:spAutoFit/>
          </a:bodyPr>
          <a:lstStyle/>
          <a:p>
            <a:pPr marL="7701" algn="ctr" defTabSz="554435"/>
            <a:r>
              <a:rPr lang="lv-LV" sz="3733" dirty="0" smtClean="0">
                <a:solidFill>
                  <a:srgbClr val="B3C8E8"/>
                </a:solidFill>
                <a:latin typeface="Gill Sans Light"/>
                <a:cs typeface="Gill Sans Light"/>
              </a:rPr>
              <a:t>TRULY ROYAL WITH THE BEST VIEW OF RIGA IN RIGA</a:t>
            </a:r>
            <a:endParaRPr sz="3733" dirty="0">
              <a:solidFill>
                <a:prstClr val="black"/>
              </a:solidFill>
              <a:latin typeface="Gill Sans Light"/>
              <a:cs typeface="Gill Sans Light"/>
            </a:endParaRPr>
          </a:p>
        </p:txBody>
      </p:sp>
      <p:sp>
        <p:nvSpPr>
          <p:cNvPr id="46" name="object 46"/>
          <p:cNvSpPr txBox="1"/>
          <p:nvPr/>
        </p:nvSpPr>
        <p:spPr>
          <a:xfrm>
            <a:off x="1" y="5421637"/>
            <a:ext cx="9143999" cy="1154162"/>
          </a:xfrm>
          <a:prstGeom prst="rect">
            <a:avLst/>
          </a:prstGeom>
        </p:spPr>
        <p:txBody>
          <a:bodyPr vert="horz" wrap="square" lIns="0" tIns="0" rIns="0" bIns="0" rtlCol="0">
            <a:spAutoFit/>
          </a:bodyPr>
          <a:lstStyle/>
          <a:p>
            <a:pPr algn="ctr" defTabSz="554435">
              <a:lnSpc>
                <a:spcPts val="1795"/>
              </a:lnSpc>
            </a:pPr>
            <a:r>
              <a:rPr lang="lv-LV" sz="1600" spc="15" dirty="0" smtClean="0">
                <a:solidFill>
                  <a:srgbClr val="FFFFFF"/>
                </a:solidFill>
                <a:latin typeface="Gill Sans Light"/>
                <a:cs typeface="Gill Sans Light"/>
              </a:rPr>
              <a:t>35</a:t>
            </a:r>
            <a:r>
              <a:rPr lang="en-US" sz="1600" spc="15" dirty="0" smtClean="0">
                <a:solidFill>
                  <a:srgbClr val="FFFFFF"/>
                </a:solidFill>
                <a:latin typeface="Gill Sans Light"/>
                <a:cs typeface="Gill Sans Light"/>
              </a:rPr>
              <a:t>4</a:t>
            </a:r>
            <a:r>
              <a:rPr lang="lv-LV" sz="1600" spc="15" dirty="0" smtClean="0">
                <a:solidFill>
                  <a:srgbClr val="FFFFFF"/>
                </a:solidFill>
                <a:latin typeface="Gill Sans Light"/>
                <a:cs typeface="Gill Sans Light"/>
              </a:rPr>
              <a:t> ROOMS</a:t>
            </a:r>
          </a:p>
          <a:p>
            <a:pPr algn="ctr" defTabSz="554435">
              <a:lnSpc>
                <a:spcPts val="1795"/>
              </a:lnSpc>
            </a:pPr>
            <a:r>
              <a:rPr lang="lv-LV" sz="1600" spc="15" dirty="0" smtClean="0">
                <a:solidFill>
                  <a:srgbClr val="FFFFFF"/>
                </a:solidFill>
                <a:latin typeface="Gill Sans Light"/>
                <a:cs typeface="Gill Sans Light"/>
              </a:rPr>
              <a:t>10 MULTIFUNCTIONAL MEETING ROOMS, GARDEN AND AN OBSERVATION DECK</a:t>
            </a:r>
          </a:p>
          <a:p>
            <a:pPr algn="ctr" defTabSz="554435">
              <a:lnSpc>
                <a:spcPts val="1795"/>
              </a:lnSpc>
            </a:pPr>
            <a:r>
              <a:rPr lang="lv-LV" sz="1600" spc="15" dirty="0" smtClean="0">
                <a:solidFill>
                  <a:srgbClr val="FFFFFF"/>
                </a:solidFill>
                <a:latin typeface="Gill Sans Light"/>
                <a:cs typeface="Gill Sans Light"/>
              </a:rPr>
              <a:t>2 RESTAURANTS &amp; AN INVITING LOBBY BAR</a:t>
            </a:r>
          </a:p>
          <a:p>
            <a:pPr algn="ctr" defTabSz="554435">
              <a:lnSpc>
                <a:spcPts val="1795"/>
              </a:lnSpc>
            </a:pPr>
            <a:r>
              <a:rPr lang="lv-LV" sz="1600" spc="15" dirty="0" smtClean="0">
                <a:solidFill>
                  <a:srgbClr val="FFFFFF"/>
                </a:solidFill>
                <a:latin typeface="Gill Sans Light"/>
                <a:cs typeface="Gill Sans Light"/>
              </a:rPr>
              <a:t>WELLNESS CENTRE WITH 24 M. INDOOR SWIMMING POOL</a:t>
            </a:r>
          </a:p>
          <a:p>
            <a:pPr algn="ctr" defTabSz="554435">
              <a:lnSpc>
                <a:spcPts val="1795"/>
              </a:lnSpc>
            </a:pPr>
            <a:r>
              <a:rPr lang="lv-LV" sz="1600" spc="15" dirty="0" smtClean="0">
                <a:solidFill>
                  <a:srgbClr val="FFFFFF"/>
                </a:solidFill>
                <a:latin typeface="Gill Sans Light"/>
                <a:cs typeface="Gill Sans Light"/>
              </a:rPr>
              <a:t>ON-SITE SECURED PARKING</a:t>
            </a:r>
            <a:endParaRPr sz="1600" dirty="0">
              <a:solidFill>
                <a:prstClr val="black"/>
              </a:solidFill>
              <a:latin typeface="Gill Sans Light"/>
              <a:cs typeface="Gill Sans Light"/>
            </a:endParaRPr>
          </a:p>
        </p:txBody>
      </p:sp>
    </p:spTree>
    <p:extLst>
      <p:ext uri="{BB962C8B-B14F-4D97-AF65-F5344CB8AC3E}">
        <p14:creationId xmlns:p14="http://schemas.microsoft.com/office/powerpoint/2010/main" val="42391192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osselin Mobility |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9533" y="269339"/>
            <a:ext cx="2850356" cy="857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
        <p:nvSpPr>
          <p:cNvPr id="6" name="Text Placeholder 4"/>
          <p:cNvSpPr>
            <a:spLocks noGrp="1"/>
          </p:cNvSpPr>
          <p:nvPr>
            <p:ph type="body" sz="quarter" idx="10"/>
          </p:nvPr>
        </p:nvSpPr>
        <p:spPr>
          <a:xfrm>
            <a:off x="3869922" y="6057528"/>
            <a:ext cx="5154891" cy="395808"/>
          </a:xfrm>
        </p:spPr>
        <p:txBody>
          <a:bodyPr>
            <a:normAutofit fontScale="85000" lnSpcReduction="20000"/>
          </a:bodyPr>
          <a:lstStyle/>
          <a:p>
            <a:r>
              <a:rPr lang="nl-BE" sz="2800" dirty="0" smtClean="0">
                <a:solidFill>
                  <a:srgbClr val="FFC000"/>
                </a:solidFill>
              </a:rPr>
              <a:t>Every move you make</a:t>
            </a:r>
            <a:endParaRPr lang="nl-BE" sz="2800" dirty="0">
              <a:solidFill>
                <a:srgbClr val="FFC000"/>
              </a:solidFill>
            </a:endParaRPr>
          </a:p>
        </p:txBody>
      </p:sp>
      <p:pic>
        <p:nvPicPr>
          <p:cNvPr id="11" name="Picture Placeholder 10"/>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t="-7715" b="-7715"/>
          <a:stretch/>
        </p:blipFill>
        <p:spPr>
          <a:xfrm>
            <a:off x="249399" y="165358"/>
            <a:ext cx="3070622" cy="1065212"/>
          </a:xfrm>
        </p:spPr>
      </p:pic>
      <p:sp>
        <p:nvSpPr>
          <p:cNvPr id="8" name="Title 1"/>
          <p:cNvSpPr txBox="1">
            <a:spLocks/>
          </p:cNvSpPr>
          <p:nvPr/>
        </p:nvSpPr>
        <p:spPr>
          <a:xfrm>
            <a:off x="114300" y="6093296"/>
            <a:ext cx="9048466" cy="360040"/>
          </a:xfrm>
          <a:prstGeom prst="rect">
            <a:avLst/>
          </a:prstGeom>
        </p:spPr>
        <p:txBody>
          <a:bodyPr lIns="91422" tIns="45711" rIns="91422" bIns="45711"/>
          <a:lstStyle>
            <a:lvl1pPr algn="r" defTabSz="914400" rtl="0" eaLnBrk="1" latinLnBrk="0" hangingPunct="1">
              <a:lnSpc>
                <a:spcPct val="90000"/>
              </a:lnSpc>
              <a:spcBef>
                <a:spcPct val="0"/>
              </a:spcBef>
              <a:buNone/>
              <a:defRPr sz="2800" kern="1200" cap="all" spc="300" baseline="0">
                <a:solidFill>
                  <a:schemeClr val="accent1"/>
                </a:solidFill>
                <a:latin typeface="+mj-lt"/>
                <a:ea typeface="+mj-ea"/>
                <a:cs typeface="+mj-cs"/>
              </a:defRPr>
            </a:lvl1pPr>
          </a:lstStyle>
          <a:p>
            <a:pPr algn="l"/>
            <a:r>
              <a:rPr lang="en-US" sz="2000" b="1" dirty="0" smtClean="0">
                <a:solidFill>
                  <a:srgbClr val="00B050"/>
                </a:solidFill>
              </a:rPr>
              <a:t>                   </a:t>
            </a:r>
            <a:r>
              <a:rPr lang="en-US" sz="2000" b="1" u="sng" dirty="0" smtClean="0">
                <a:solidFill>
                  <a:srgbClr val="00B050"/>
                </a:solidFill>
              </a:rPr>
              <a:t>www.gosselinmobility.eu</a:t>
            </a:r>
            <a:endParaRPr lang="nl-BE" sz="2000" b="1" u="sng" dirty="0">
              <a:solidFill>
                <a:srgbClr val="00B050"/>
              </a:solidFill>
            </a:endParaRPr>
          </a:p>
        </p:txBody>
      </p:sp>
      <p:sp>
        <p:nvSpPr>
          <p:cNvPr id="12" name="TextBox 11"/>
          <p:cNvSpPr txBox="1"/>
          <p:nvPr/>
        </p:nvSpPr>
        <p:spPr>
          <a:xfrm>
            <a:off x="471551" y="5517233"/>
            <a:ext cx="7992888" cy="830997"/>
          </a:xfrm>
          <a:prstGeom prst="rect">
            <a:avLst/>
          </a:prstGeom>
          <a:noFill/>
        </p:spPr>
        <p:txBody>
          <a:bodyPr wrap="square" rtlCol="0">
            <a:spAutoFit/>
          </a:bodyPr>
          <a:lstStyle/>
          <a:p>
            <a:pPr algn="ctr"/>
            <a:r>
              <a:rPr lang="nl-BE" sz="2400" b="1" dirty="0" err="1" smtClean="0">
                <a:solidFill>
                  <a:schemeClr val="accent2"/>
                </a:solidFill>
                <a:latin typeface="+mj-lt"/>
              </a:rPr>
              <a:t>Moving</a:t>
            </a:r>
            <a:r>
              <a:rPr lang="nl-BE" sz="2400" b="1" dirty="0" smtClean="0">
                <a:solidFill>
                  <a:schemeClr val="accent2"/>
                </a:solidFill>
                <a:latin typeface="+mj-lt"/>
              </a:rPr>
              <a:t> | </a:t>
            </a:r>
            <a:r>
              <a:rPr lang="nl-BE" sz="2400" b="1" dirty="0" err="1" smtClean="0">
                <a:solidFill>
                  <a:schemeClr val="accent2"/>
                </a:solidFill>
                <a:latin typeface="+mj-lt"/>
              </a:rPr>
              <a:t>Relocation</a:t>
            </a:r>
            <a:r>
              <a:rPr lang="nl-BE" sz="2400" b="1" dirty="0" smtClean="0">
                <a:solidFill>
                  <a:schemeClr val="accent2"/>
                </a:solidFill>
                <a:latin typeface="+mj-lt"/>
              </a:rPr>
              <a:t> | Move management | </a:t>
            </a:r>
            <a:r>
              <a:rPr lang="nl-BE" sz="2400" b="1" dirty="0" err="1" smtClean="0">
                <a:solidFill>
                  <a:schemeClr val="accent2"/>
                </a:solidFill>
                <a:latin typeface="+mj-lt"/>
              </a:rPr>
              <a:t>Immigration</a:t>
            </a:r>
            <a:r>
              <a:rPr lang="nl-BE" sz="2400" b="1" dirty="0" smtClean="0">
                <a:solidFill>
                  <a:schemeClr val="accent2"/>
                </a:solidFill>
                <a:latin typeface="+mj-lt"/>
              </a:rPr>
              <a:t> | Consultancy</a:t>
            </a:r>
            <a:endParaRPr lang="nl-BE" sz="2400" b="1" dirty="0">
              <a:solidFill>
                <a:schemeClr val="accent2"/>
              </a:solidFill>
              <a:latin typeface="+mj-lt"/>
            </a:endParaRPr>
          </a:p>
        </p:txBody>
      </p:sp>
    </p:spTree>
    <p:extLst>
      <p:ext uri="{BB962C8B-B14F-4D97-AF65-F5344CB8AC3E}">
        <p14:creationId xmlns:p14="http://schemas.microsoft.com/office/powerpoint/2010/main" val="363371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070" y="2126717"/>
            <a:ext cx="8408520" cy="3108543"/>
          </a:xfrm>
          <a:prstGeom prst="rect">
            <a:avLst/>
          </a:prstGeom>
          <a:noFill/>
        </p:spPr>
        <p:txBody>
          <a:bodyPr wrap="square" rtlCol="0">
            <a:spAutoFit/>
          </a:bodyPr>
          <a:lstStyle/>
          <a:p>
            <a:pPr algn="ctr"/>
            <a:r>
              <a:rPr lang="en-CA" sz="6000" b="1" dirty="0" smtClean="0">
                <a:solidFill>
                  <a:srgbClr val="FF0000"/>
                </a:solidFill>
              </a:rPr>
              <a:t>2,000,000 population?</a:t>
            </a:r>
          </a:p>
          <a:p>
            <a:pPr algn="ctr"/>
            <a:endParaRPr lang="en-CA" sz="4000" b="1" dirty="0">
              <a:solidFill>
                <a:srgbClr val="FF0000"/>
              </a:solidFill>
            </a:endParaRPr>
          </a:p>
          <a:p>
            <a:pPr algn="ctr"/>
            <a:r>
              <a:rPr lang="en-CA" sz="9600" b="1" dirty="0" smtClean="0"/>
              <a:t>WOW!</a:t>
            </a:r>
            <a:endParaRPr lang="en-CA" sz="9600" dirty="0" smtClean="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13" name="Rectangle 12"/>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070" y="476985"/>
            <a:ext cx="1702149" cy="839314"/>
          </a:xfrm>
          <a:prstGeom prst="rect">
            <a:avLst/>
          </a:prstGeom>
        </p:spPr>
      </p:pic>
    </p:spTree>
    <p:extLst>
      <p:ext uri="{BB962C8B-B14F-4D97-AF65-F5344CB8AC3E}">
        <p14:creationId xmlns:p14="http://schemas.microsoft.com/office/powerpoint/2010/main" val="17099487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5953" y="1943100"/>
            <a:ext cx="3008710" cy="4914900"/>
          </a:xfrm>
          <a:prstGeom prst="rect">
            <a:avLst/>
          </a:prstGeom>
          <a:solidFill>
            <a:srgbClr val="FF00A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5123" name="Tekstiruutu 10"/>
          <p:cNvSpPr txBox="1">
            <a:spLocks noChangeArrowheads="1"/>
          </p:cNvSpPr>
          <p:nvPr/>
        </p:nvSpPr>
        <p:spPr bwMode="auto">
          <a:xfrm>
            <a:off x="594122" y="3232151"/>
            <a:ext cx="1933575"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a:solidFill>
                  <a:schemeClr val="tx1"/>
                </a:solidFill>
                <a:latin typeface="Calibri" charset="0"/>
                <a:ea typeface="ＭＳ Ｐゴシック" charset="0"/>
              </a:defRPr>
            </a:lvl1pPr>
            <a:lvl2pPr marL="742950" indent="-285750" defTabSz="457200">
              <a:defRPr sz="2400">
                <a:solidFill>
                  <a:schemeClr val="tx1"/>
                </a:solidFill>
                <a:latin typeface="Calibri" charset="0"/>
                <a:ea typeface="ＭＳ Ｐゴシック" charset="0"/>
              </a:defRPr>
            </a:lvl2pPr>
            <a:lvl3pPr defTabSz="457200">
              <a:defRPr sz="2000">
                <a:solidFill>
                  <a:schemeClr val="tx1"/>
                </a:solidFill>
                <a:latin typeface="Calibri" charset="0"/>
                <a:ea typeface="ＭＳ Ｐゴシック" charset="0"/>
              </a:defRPr>
            </a:lvl3pPr>
            <a:lvl4pPr defTabSz="457200">
              <a:defRPr>
                <a:solidFill>
                  <a:schemeClr val="tx1"/>
                </a:solidFill>
                <a:latin typeface="Calibri" charset="0"/>
                <a:ea typeface="ＭＳ Ｐゴシック" charset="0"/>
              </a:defRPr>
            </a:lvl4pPr>
            <a:lvl5pPr defTabSz="457200">
              <a:defRPr>
                <a:solidFill>
                  <a:schemeClr val="tx1"/>
                </a:solidFill>
                <a:latin typeface="Calibri" charset="0"/>
                <a:ea typeface="ＭＳ Ｐゴシック" charset="0"/>
              </a:defRPr>
            </a:lvl5pPr>
            <a:lvl6pPr defTabSz="457200" fontAlgn="base">
              <a:spcAft>
                <a:spcPct val="0"/>
              </a:spcAft>
              <a:buFont typeface="Arial" charset="0"/>
              <a:defRPr>
                <a:solidFill>
                  <a:schemeClr val="tx1"/>
                </a:solidFill>
                <a:latin typeface="Calibri" charset="0"/>
                <a:ea typeface="ＭＳ Ｐゴシック" charset="0"/>
              </a:defRPr>
            </a:lvl6pPr>
            <a:lvl7pPr defTabSz="457200" fontAlgn="base">
              <a:spcAft>
                <a:spcPct val="0"/>
              </a:spcAft>
              <a:buFont typeface="Arial" charset="0"/>
              <a:defRPr>
                <a:solidFill>
                  <a:schemeClr val="tx1"/>
                </a:solidFill>
                <a:latin typeface="Calibri" charset="0"/>
                <a:ea typeface="ＭＳ Ｐゴシック" charset="0"/>
              </a:defRPr>
            </a:lvl7pPr>
            <a:lvl8pPr defTabSz="457200" fontAlgn="base">
              <a:spcAft>
                <a:spcPct val="0"/>
              </a:spcAft>
              <a:buFont typeface="Arial" charset="0"/>
              <a:defRPr>
                <a:solidFill>
                  <a:schemeClr val="tx1"/>
                </a:solidFill>
                <a:latin typeface="Calibri" charset="0"/>
                <a:ea typeface="ＭＳ Ｐゴシック" charset="0"/>
              </a:defRPr>
            </a:lvl8pPr>
            <a:lvl9pPr defTabSz="457200" fontAlgn="base">
              <a:spcAft>
                <a:spcPct val="0"/>
              </a:spcAft>
              <a:buFont typeface="Arial" charset="0"/>
              <a:defRPr>
                <a:solidFill>
                  <a:schemeClr val="tx1"/>
                </a:solidFill>
                <a:latin typeface="Calibri" charset="0"/>
                <a:ea typeface="ＭＳ Ｐゴシック" charset="0"/>
              </a:defRPr>
            </a:lvl9pPr>
          </a:lstStyle>
          <a:p>
            <a:pPr eaLnBrk="1" hangingPunct="1"/>
            <a:r>
              <a:rPr lang="en-US" sz="1400">
                <a:latin typeface="ITC Avant Garde Std Bk" charset="0"/>
              </a:rPr>
              <a:t>Isku </a:t>
            </a:r>
            <a:r>
              <a:rPr lang="en-US" sz="1400" b="1">
                <a:latin typeface="ITC Avant Garde Std Bk" charset="0"/>
              </a:rPr>
              <a:t>Office</a:t>
            </a:r>
            <a:r>
              <a:rPr lang="en-US" sz="1400">
                <a:latin typeface="ITC Avant Garde Std Bk" charset="0"/>
              </a:rPr>
              <a:t> enables individual, active working environments. Ergonomic desks and office chairs, functional lobby solutions,  soundscape controlled by design screens and space-saving storage solutions motivate employees and improve comfort in the working environment. </a:t>
            </a:r>
            <a:endParaRPr lang="fi-FI" sz="1400">
              <a:latin typeface="ITC Avant Garde Std Bk" charset="0"/>
            </a:endParaRPr>
          </a:p>
        </p:txBody>
      </p:sp>
      <p:sp>
        <p:nvSpPr>
          <p:cNvPr id="5124" name="Tekstiruutu 6"/>
          <p:cNvSpPr txBox="1">
            <a:spLocks noChangeArrowheads="1"/>
          </p:cNvSpPr>
          <p:nvPr/>
        </p:nvSpPr>
        <p:spPr bwMode="auto">
          <a:xfrm>
            <a:off x="560785" y="2065339"/>
            <a:ext cx="192762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a:solidFill>
                  <a:schemeClr val="tx1"/>
                </a:solidFill>
                <a:latin typeface="Calibri" charset="0"/>
                <a:ea typeface="ＭＳ Ｐゴシック" charset="0"/>
              </a:defRPr>
            </a:lvl1pPr>
            <a:lvl2pPr marL="742950" indent="-285750" defTabSz="457200">
              <a:defRPr sz="2400">
                <a:solidFill>
                  <a:schemeClr val="tx1"/>
                </a:solidFill>
                <a:latin typeface="Calibri" charset="0"/>
                <a:ea typeface="ＭＳ Ｐゴシック" charset="0"/>
              </a:defRPr>
            </a:lvl2pPr>
            <a:lvl3pPr defTabSz="457200">
              <a:defRPr sz="2000">
                <a:solidFill>
                  <a:schemeClr val="tx1"/>
                </a:solidFill>
                <a:latin typeface="Calibri" charset="0"/>
                <a:ea typeface="ＭＳ Ｐゴシック" charset="0"/>
              </a:defRPr>
            </a:lvl3pPr>
            <a:lvl4pPr defTabSz="457200">
              <a:defRPr>
                <a:solidFill>
                  <a:schemeClr val="tx1"/>
                </a:solidFill>
                <a:latin typeface="Calibri" charset="0"/>
                <a:ea typeface="ＭＳ Ｐゴシック" charset="0"/>
              </a:defRPr>
            </a:lvl4pPr>
            <a:lvl5pPr defTabSz="457200">
              <a:defRPr>
                <a:solidFill>
                  <a:schemeClr val="tx1"/>
                </a:solidFill>
                <a:latin typeface="Calibri" charset="0"/>
                <a:ea typeface="ＭＳ Ｐゴシック" charset="0"/>
              </a:defRPr>
            </a:lvl5pPr>
            <a:lvl6pPr defTabSz="457200" fontAlgn="base">
              <a:spcAft>
                <a:spcPct val="0"/>
              </a:spcAft>
              <a:buFont typeface="Arial" charset="0"/>
              <a:defRPr>
                <a:solidFill>
                  <a:schemeClr val="tx1"/>
                </a:solidFill>
                <a:latin typeface="Calibri" charset="0"/>
                <a:ea typeface="ＭＳ Ｐゴシック" charset="0"/>
              </a:defRPr>
            </a:lvl6pPr>
            <a:lvl7pPr defTabSz="457200" fontAlgn="base">
              <a:spcAft>
                <a:spcPct val="0"/>
              </a:spcAft>
              <a:buFont typeface="Arial" charset="0"/>
              <a:defRPr>
                <a:solidFill>
                  <a:schemeClr val="tx1"/>
                </a:solidFill>
                <a:latin typeface="Calibri" charset="0"/>
                <a:ea typeface="ＭＳ Ｐゴシック" charset="0"/>
              </a:defRPr>
            </a:lvl7pPr>
            <a:lvl8pPr defTabSz="457200" fontAlgn="base">
              <a:spcAft>
                <a:spcPct val="0"/>
              </a:spcAft>
              <a:buFont typeface="Arial" charset="0"/>
              <a:defRPr>
                <a:solidFill>
                  <a:schemeClr val="tx1"/>
                </a:solidFill>
                <a:latin typeface="Calibri" charset="0"/>
                <a:ea typeface="ＭＳ Ｐゴシック" charset="0"/>
              </a:defRPr>
            </a:lvl8pPr>
            <a:lvl9pPr defTabSz="457200" fontAlgn="base">
              <a:spcAft>
                <a:spcPct val="0"/>
              </a:spcAft>
              <a:buFont typeface="Arial" charset="0"/>
              <a:defRPr>
                <a:solidFill>
                  <a:schemeClr val="tx1"/>
                </a:solidFill>
                <a:latin typeface="Calibri" charset="0"/>
                <a:ea typeface="ＭＳ Ｐゴシック" charset="0"/>
              </a:defRPr>
            </a:lvl9pPr>
          </a:lstStyle>
          <a:p>
            <a:pPr eaLnBrk="1" hangingPunct="1"/>
            <a:r>
              <a:rPr lang="fi-FI" sz="6600">
                <a:solidFill>
                  <a:schemeClr val="bg1"/>
                </a:solidFill>
                <a:latin typeface="Isku" charset="0"/>
              </a:rPr>
              <a:t>Office</a:t>
            </a:r>
          </a:p>
        </p:txBody>
      </p:sp>
      <p:sp>
        <p:nvSpPr>
          <p:cNvPr id="5" name="Suorakulmio 4"/>
          <p:cNvSpPr/>
          <p:nvPr/>
        </p:nvSpPr>
        <p:spPr>
          <a:xfrm>
            <a:off x="3006329" y="1943100"/>
            <a:ext cx="2980134" cy="4914900"/>
          </a:xfrm>
          <a:prstGeom prst="rect">
            <a:avLst/>
          </a:prstGeom>
          <a:solidFill>
            <a:schemeClr val="accent6">
              <a:lumMod val="60000"/>
              <a:lumOff val="40000"/>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5126" name="Suorakulmio 2"/>
          <p:cNvSpPr>
            <a:spLocks noChangeArrowheads="1"/>
          </p:cNvSpPr>
          <p:nvPr/>
        </p:nvSpPr>
        <p:spPr bwMode="auto">
          <a:xfrm>
            <a:off x="3093244" y="3232150"/>
            <a:ext cx="2887266" cy="368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i-FI" sz="1400">
                <a:latin typeface="ITC Avant Garde Std Bk" charset="0"/>
              </a:rPr>
              <a:t>Isku </a:t>
            </a:r>
            <a:r>
              <a:rPr lang="fi-FI" sz="1400" b="1">
                <a:latin typeface="ITC Avant Garde Std Bk" charset="0"/>
              </a:rPr>
              <a:t>School </a:t>
            </a:r>
            <a:r>
              <a:rPr lang="fi-FI" sz="1400">
                <a:latin typeface="ITC Avant Garde Std Bk" charset="0"/>
              </a:rPr>
              <a:t>range create the setting for teaching and learning. Isku responds to demand with durable, individual and transformable furniture solutions. I</a:t>
            </a:r>
            <a:r>
              <a:rPr lang="en-US" sz="1400">
                <a:latin typeface="ITC Avant Garde Std Bk" charset="0"/>
              </a:rPr>
              <a:t>sku Active Learning solutions help accommodate and support changes in functionality, without requiring changes to the space. Products have been specially designed to be easy to move, group and dock in different configurations in changing situations</a:t>
            </a:r>
            <a:endParaRPr lang="en-US" sz="1400" baseline="30000">
              <a:latin typeface="ITC Avant Garde Std Bk" charset="0"/>
            </a:endParaRPr>
          </a:p>
          <a:p>
            <a:pPr eaLnBrk="1" hangingPunct="1"/>
            <a:endParaRPr lang="fi-FI" sz="1400" baseline="30000">
              <a:latin typeface="ITC Avant Garde Std Bk" charset="0"/>
            </a:endParaRPr>
          </a:p>
          <a:p>
            <a:pPr eaLnBrk="1" hangingPunct="1"/>
            <a:endParaRPr lang="fi-FI" sz="1400">
              <a:latin typeface="ITC Avant Garde Std Bk" charset="0"/>
            </a:endParaRPr>
          </a:p>
          <a:p>
            <a:pPr eaLnBrk="1" hangingPunct="1"/>
            <a:endParaRPr lang="fi-FI" sz="1400">
              <a:latin typeface="ITC Avant Garde Std Bk" charset="0"/>
            </a:endParaRPr>
          </a:p>
        </p:txBody>
      </p:sp>
      <p:sp>
        <p:nvSpPr>
          <p:cNvPr id="5127" name="Tekstiruutu 12"/>
          <p:cNvSpPr txBox="1">
            <a:spLocks noChangeArrowheads="1"/>
          </p:cNvSpPr>
          <p:nvPr/>
        </p:nvSpPr>
        <p:spPr bwMode="auto">
          <a:xfrm>
            <a:off x="3340894" y="2117726"/>
            <a:ext cx="2286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a:solidFill>
                  <a:schemeClr val="tx1"/>
                </a:solidFill>
                <a:latin typeface="Calibri" charset="0"/>
                <a:ea typeface="ＭＳ Ｐゴシック" charset="0"/>
              </a:defRPr>
            </a:lvl1pPr>
            <a:lvl2pPr marL="742950" indent="-285750" defTabSz="457200">
              <a:defRPr sz="2400">
                <a:solidFill>
                  <a:schemeClr val="tx1"/>
                </a:solidFill>
                <a:latin typeface="Calibri" charset="0"/>
                <a:ea typeface="ＭＳ Ｐゴシック" charset="0"/>
              </a:defRPr>
            </a:lvl2pPr>
            <a:lvl3pPr defTabSz="457200">
              <a:defRPr sz="2000">
                <a:solidFill>
                  <a:schemeClr val="tx1"/>
                </a:solidFill>
                <a:latin typeface="Calibri" charset="0"/>
                <a:ea typeface="ＭＳ Ｐゴシック" charset="0"/>
              </a:defRPr>
            </a:lvl3pPr>
            <a:lvl4pPr defTabSz="457200">
              <a:defRPr>
                <a:solidFill>
                  <a:schemeClr val="tx1"/>
                </a:solidFill>
                <a:latin typeface="Calibri" charset="0"/>
                <a:ea typeface="ＭＳ Ｐゴシック" charset="0"/>
              </a:defRPr>
            </a:lvl4pPr>
            <a:lvl5pPr defTabSz="457200">
              <a:defRPr>
                <a:solidFill>
                  <a:schemeClr val="tx1"/>
                </a:solidFill>
                <a:latin typeface="Calibri" charset="0"/>
                <a:ea typeface="ＭＳ Ｐゴシック" charset="0"/>
              </a:defRPr>
            </a:lvl5pPr>
            <a:lvl6pPr defTabSz="457200" fontAlgn="base">
              <a:spcAft>
                <a:spcPct val="0"/>
              </a:spcAft>
              <a:buFont typeface="Arial" charset="0"/>
              <a:defRPr>
                <a:solidFill>
                  <a:schemeClr val="tx1"/>
                </a:solidFill>
                <a:latin typeface="Calibri" charset="0"/>
                <a:ea typeface="ＭＳ Ｐゴシック" charset="0"/>
              </a:defRPr>
            </a:lvl6pPr>
            <a:lvl7pPr defTabSz="457200" fontAlgn="base">
              <a:spcAft>
                <a:spcPct val="0"/>
              </a:spcAft>
              <a:buFont typeface="Arial" charset="0"/>
              <a:defRPr>
                <a:solidFill>
                  <a:schemeClr val="tx1"/>
                </a:solidFill>
                <a:latin typeface="Calibri" charset="0"/>
                <a:ea typeface="ＭＳ Ｐゴシック" charset="0"/>
              </a:defRPr>
            </a:lvl7pPr>
            <a:lvl8pPr defTabSz="457200" fontAlgn="base">
              <a:spcAft>
                <a:spcPct val="0"/>
              </a:spcAft>
              <a:buFont typeface="Arial" charset="0"/>
              <a:defRPr>
                <a:solidFill>
                  <a:schemeClr val="tx1"/>
                </a:solidFill>
                <a:latin typeface="Calibri" charset="0"/>
                <a:ea typeface="ＭＳ Ｐゴシック" charset="0"/>
              </a:defRPr>
            </a:lvl8pPr>
            <a:lvl9pPr defTabSz="457200" fontAlgn="base">
              <a:spcAft>
                <a:spcPct val="0"/>
              </a:spcAft>
              <a:buFont typeface="Arial" charset="0"/>
              <a:defRPr>
                <a:solidFill>
                  <a:schemeClr val="tx1"/>
                </a:solidFill>
                <a:latin typeface="Calibri" charset="0"/>
                <a:ea typeface="ＭＳ Ｐゴシック" charset="0"/>
              </a:defRPr>
            </a:lvl9pPr>
          </a:lstStyle>
          <a:p>
            <a:pPr eaLnBrk="1" hangingPunct="1"/>
            <a:r>
              <a:rPr lang="fi-FI" sz="6600">
                <a:latin typeface="Isku" charset="0"/>
              </a:rPr>
              <a:t>School</a:t>
            </a:r>
          </a:p>
        </p:txBody>
      </p:sp>
      <p:sp>
        <p:nvSpPr>
          <p:cNvPr id="6" name="Suorakulmio 5"/>
          <p:cNvSpPr/>
          <p:nvPr/>
        </p:nvSpPr>
        <p:spPr>
          <a:xfrm>
            <a:off x="5986463" y="1943101"/>
            <a:ext cx="3118247" cy="4868863"/>
          </a:xfrm>
          <a:prstGeom prst="rect">
            <a:avLst/>
          </a:prstGeom>
          <a:solidFill>
            <a:srgbClr val="0091EB">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5129" name="Suorakulmio 1"/>
          <p:cNvSpPr>
            <a:spLocks noChangeArrowheads="1"/>
          </p:cNvSpPr>
          <p:nvPr/>
        </p:nvSpPr>
        <p:spPr bwMode="auto">
          <a:xfrm>
            <a:off x="6321028" y="3179763"/>
            <a:ext cx="2309813"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i-FI" sz="1400">
                <a:latin typeface="ITC Avant Garde Std Bk" charset="0"/>
              </a:rPr>
              <a:t>Isku </a:t>
            </a:r>
            <a:r>
              <a:rPr lang="fi-FI" sz="1400" b="1">
                <a:latin typeface="ITC Avant Garde Std Bk" charset="0"/>
              </a:rPr>
              <a:t>Health</a:t>
            </a:r>
            <a:r>
              <a:rPr lang="fi-FI" sz="1400">
                <a:latin typeface="ITC Avant Garde Std Bk" charset="0"/>
              </a:rPr>
              <a:t> products increase environmental cleanliness and well-being. Isku is the first industrial operator to launch on the market antibacterial coatings for its furniture.Together with our partners we are able to realise hygienic environments in which the growth and spread of bacteria is checked.</a:t>
            </a:r>
          </a:p>
        </p:txBody>
      </p:sp>
      <p:sp>
        <p:nvSpPr>
          <p:cNvPr id="5130" name="Tekstiruutu 13"/>
          <p:cNvSpPr txBox="1">
            <a:spLocks noChangeArrowheads="1"/>
          </p:cNvSpPr>
          <p:nvPr/>
        </p:nvSpPr>
        <p:spPr bwMode="auto">
          <a:xfrm>
            <a:off x="6285310" y="2143126"/>
            <a:ext cx="219670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a:solidFill>
                  <a:schemeClr val="tx1"/>
                </a:solidFill>
                <a:latin typeface="Calibri" charset="0"/>
                <a:ea typeface="ＭＳ Ｐゴシック" charset="0"/>
              </a:defRPr>
            </a:lvl1pPr>
            <a:lvl2pPr marL="742950" indent="-285750" defTabSz="457200">
              <a:defRPr sz="2400">
                <a:solidFill>
                  <a:schemeClr val="tx1"/>
                </a:solidFill>
                <a:latin typeface="Calibri" charset="0"/>
                <a:ea typeface="ＭＳ Ｐゴシック" charset="0"/>
              </a:defRPr>
            </a:lvl2pPr>
            <a:lvl3pPr defTabSz="457200">
              <a:defRPr sz="2000">
                <a:solidFill>
                  <a:schemeClr val="tx1"/>
                </a:solidFill>
                <a:latin typeface="Calibri" charset="0"/>
                <a:ea typeface="ＭＳ Ｐゴシック" charset="0"/>
              </a:defRPr>
            </a:lvl3pPr>
            <a:lvl4pPr defTabSz="457200">
              <a:defRPr>
                <a:solidFill>
                  <a:schemeClr val="tx1"/>
                </a:solidFill>
                <a:latin typeface="Calibri" charset="0"/>
                <a:ea typeface="ＭＳ Ｐゴシック" charset="0"/>
              </a:defRPr>
            </a:lvl4pPr>
            <a:lvl5pPr defTabSz="457200">
              <a:defRPr>
                <a:solidFill>
                  <a:schemeClr val="tx1"/>
                </a:solidFill>
                <a:latin typeface="Calibri" charset="0"/>
                <a:ea typeface="ＭＳ Ｐゴシック" charset="0"/>
              </a:defRPr>
            </a:lvl5pPr>
            <a:lvl6pPr defTabSz="457200" fontAlgn="base">
              <a:spcAft>
                <a:spcPct val="0"/>
              </a:spcAft>
              <a:buFont typeface="Arial" charset="0"/>
              <a:defRPr>
                <a:solidFill>
                  <a:schemeClr val="tx1"/>
                </a:solidFill>
                <a:latin typeface="Calibri" charset="0"/>
                <a:ea typeface="ＭＳ Ｐゴシック" charset="0"/>
              </a:defRPr>
            </a:lvl6pPr>
            <a:lvl7pPr defTabSz="457200" fontAlgn="base">
              <a:spcAft>
                <a:spcPct val="0"/>
              </a:spcAft>
              <a:buFont typeface="Arial" charset="0"/>
              <a:defRPr>
                <a:solidFill>
                  <a:schemeClr val="tx1"/>
                </a:solidFill>
                <a:latin typeface="Calibri" charset="0"/>
                <a:ea typeface="ＭＳ Ｐゴシック" charset="0"/>
              </a:defRPr>
            </a:lvl7pPr>
            <a:lvl8pPr defTabSz="457200" fontAlgn="base">
              <a:spcAft>
                <a:spcPct val="0"/>
              </a:spcAft>
              <a:buFont typeface="Arial" charset="0"/>
              <a:defRPr>
                <a:solidFill>
                  <a:schemeClr val="tx1"/>
                </a:solidFill>
                <a:latin typeface="Calibri" charset="0"/>
                <a:ea typeface="ＭＳ Ｐゴシック" charset="0"/>
              </a:defRPr>
            </a:lvl8pPr>
            <a:lvl9pPr defTabSz="457200" fontAlgn="base">
              <a:spcAft>
                <a:spcPct val="0"/>
              </a:spcAft>
              <a:buFont typeface="Arial" charset="0"/>
              <a:defRPr>
                <a:solidFill>
                  <a:schemeClr val="tx1"/>
                </a:solidFill>
                <a:latin typeface="Calibri" charset="0"/>
                <a:ea typeface="ＭＳ Ｐゴシック" charset="0"/>
              </a:defRPr>
            </a:lvl9pPr>
          </a:lstStyle>
          <a:p>
            <a:pPr eaLnBrk="1" hangingPunct="1"/>
            <a:r>
              <a:rPr lang="fi-FI" sz="6600">
                <a:solidFill>
                  <a:schemeClr val="bg1"/>
                </a:solidFill>
                <a:latin typeface="Isku" charset="0"/>
              </a:rPr>
              <a:t>Health</a:t>
            </a:r>
          </a:p>
        </p:txBody>
      </p:sp>
      <p:pic>
        <p:nvPicPr>
          <p:cNvPr id="5131" name="Kuva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75960" y="39688"/>
            <a:ext cx="1428750"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kstiruutu 8"/>
          <p:cNvSpPr txBox="1">
            <a:spLocks noChangeArrowheads="1"/>
          </p:cNvSpPr>
          <p:nvPr/>
        </p:nvSpPr>
        <p:spPr bwMode="auto">
          <a:xfrm>
            <a:off x="198835" y="277814"/>
            <a:ext cx="734734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a:solidFill>
                  <a:schemeClr val="tx1"/>
                </a:solidFill>
                <a:latin typeface="Calibri" charset="0"/>
                <a:ea typeface="ＭＳ Ｐゴシック" charset="0"/>
              </a:defRPr>
            </a:lvl1pPr>
            <a:lvl2pPr marL="742950" indent="-285750" defTabSz="457200">
              <a:defRPr sz="2400">
                <a:solidFill>
                  <a:schemeClr val="tx1"/>
                </a:solidFill>
                <a:latin typeface="Calibri" charset="0"/>
                <a:ea typeface="ＭＳ Ｐゴシック" charset="0"/>
              </a:defRPr>
            </a:lvl2pPr>
            <a:lvl3pPr defTabSz="457200">
              <a:defRPr sz="2000">
                <a:solidFill>
                  <a:schemeClr val="tx1"/>
                </a:solidFill>
                <a:latin typeface="Calibri" charset="0"/>
                <a:ea typeface="ＭＳ Ｐゴシック" charset="0"/>
              </a:defRPr>
            </a:lvl3pPr>
            <a:lvl4pPr defTabSz="457200">
              <a:defRPr>
                <a:solidFill>
                  <a:schemeClr val="tx1"/>
                </a:solidFill>
                <a:latin typeface="Calibri" charset="0"/>
                <a:ea typeface="ＭＳ Ｐゴシック" charset="0"/>
              </a:defRPr>
            </a:lvl4pPr>
            <a:lvl5pPr defTabSz="457200">
              <a:defRPr>
                <a:solidFill>
                  <a:schemeClr val="tx1"/>
                </a:solidFill>
                <a:latin typeface="Calibri" charset="0"/>
                <a:ea typeface="ＭＳ Ｐゴシック" charset="0"/>
              </a:defRPr>
            </a:lvl5pPr>
            <a:lvl6pPr defTabSz="457200" fontAlgn="base">
              <a:spcAft>
                <a:spcPct val="0"/>
              </a:spcAft>
              <a:buFont typeface="Arial" charset="0"/>
              <a:defRPr>
                <a:solidFill>
                  <a:schemeClr val="tx1"/>
                </a:solidFill>
                <a:latin typeface="Calibri" charset="0"/>
                <a:ea typeface="ＭＳ Ｐゴシック" charset="0"/>
              </a:defRPr>
            </a:lvl6pPr>
            <a:lvl7pPr defTabSz="457200" fontAlgn="base">
              <a:spcAft>
                <a:spcPct val="0"/>
              </a:spcAft>
              <a:buFont typeface="Arial" charset="0"/>
              <a:defRPr>
                <a:solidFill>
                  <a:schemeClr val="tx1"/>
                </a:solidFill>
                <a:latin typeface="Calibri" charset="0"/>
                <a:ea typeface="ＭＳ Ｐゴシック" charset="0"/>
              </a:defRPr>
            </a:lvl7pPr>
            <a:lvl8pPr defTabSz="457200" fontAlgn="base">
              <a:spcAft>
                <a:spcPct val="0"/>
              </a:spcAft>
              <a:buFont typeface="Arial" charset="0"/>
              <a:defRPr>
                <a:solidFill>
                  <a:schemeClr val="tx1"/>
                </a:solidFill>
                <a:latin typeface="Calibri" charset="0"/>
                <a:ea typeface="ＭＳ Ｐゴシック" charset="0"/>
              </a:defRPr>
            </a:lvl8pPr>
            <a:lvl9pPr defTabSz="457200" fontAlgn="base">
              <a:spcAft>
                <a:spcPct val="0"/>
              </a:spcAft>
              <a:buFont typeface="Arial" charset="0"/>
              <a:defRPr>
                <a:solidFill>
                  <a:schemeClr val="tx1"/>
                </a:solidFill>
                <a:latin typeface="Calibri" charset="0"/>
                <a:ea typeface="ＭＳ Ｐゴシック" charset="0"/>
              </a:defRPr>
            </a:lvl9pPr>
          </a:lstStyle>
          <a:p>
            <a:pPr algn="just" eaLnBrk="1" hangingPunct="1"/>
            <a:r>
              <a:rPr lang="fi-FI" sz="1600" b="1">
                <a:latin typeface="ITC Avant Garde Std Md" charset="0"/>
              </a:rPr>
              <a:t>WE CREATE DESIGN. </a:t>
            </a:r>
            <a:r>
              <a:rPr lang="en-US" sz="1600">
                <a:latin typeface="ITC Avant Garde Std XLt" charset="0"/>
              </a:rPr>
              <a:t>Our design stories have their roots deep in Finland’s forests that inspire us to create best conditions for every interior solution. Our innovations and new ecological production methods and materials combined with high-tech solutions </a:t>
            </a:r>
            <a:r>
              <a:rPr lang="fi-FI" sz="1600">
                <a:latin typeface="ITC Avant Garde Std XLt" charset="0"/>
              </a:rPr>
              <a:t>and Nordic design make us unique. </a:t>
            </a:r>
            <a:r>
              <a:rPr lang="en-US" sz="1600">
                <a:latin typeface="ITC Avant Garde Std XLt" charset="0"/>
              </a:rPr>
              <a:t>We have generated Finnish expertise, quality and industrial innovations since 1928. We are committed to ensuring that our customers are able to enjoy high-quality furniture while being confident that it has been produced responsibly. </a:t>
            </a:r>
            <a:endParaRPr lang="fi-FI" sz="1600">
              <a:latin typeface="ITC Avant Garde Std XLt" charset="0"/>
            </a:endParaRPr>
          </a:p>
        </p:txBody>
      </p:sp>
      <p:sp>
        <p:nvSpPr>
          <p:cNvPr id="5133" name="TextBox 1"/>
          <p:cNvSpPr txBox="1">
            <a:spLocks noChangeArrowheads="1"/>
          </p:cNvSpPr>
          <p:nvPr/>
        </p:nvSpPr>
        <p:spPr bwMode="auto">
          <a:xfrm>
            <a:off x="560785" y="6269039"/>
            <a:ext cx="19669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lv-LV" sz="2800" i="1"/>
              <a:t>www.isku.com</a:t>
            </a:r>
          </a:p>
        </p:txBody>
      </p:sp>
      <p:sp>
        <p:nvSpPr>
          <p:cNvPr id="5134" name="TextBox 14"/>
          <p:cNvSpPr txBox="1">
            <a:spLocks noChangeArrowheads="1"/>
          </p:cNvSpPr>
          <p:nvPr/>
        </p:nvSpPr>
        <p:spPr bwMode="auto">
          <a:xfrm>
            <a:off x="6400801" y="6251575"/>
            <a:ext cx="196572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lv-LV" sz="2800" i="1"/>
              <a:t>www.isku.lv</a:t>
            </a:r>
          </a:p>
        </p:txBody>
      </p:sp>
    </p:spTree>
    <p:extLst>
      <p:ext uri="{BB962C8B-B14F-4D97-AF65-F5344CB8AC3E}">
        <p14:creationId xmlns:p14="http://schemas.microsoft.com/office/powerpoint/2010/main" val="912069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Virsraksts 1"/>
          <p:cNvSpPr>
            <a:spLocks noGrp="1" noChangeArrowheads="1"/>
          </p:cNvSpPr>
          <p:nvPr>
            <p:ph type="ctrTitle"/>
          </p:nvPr>
        </p:nvSpPr>
        <p:spPr>
          <a:xfrm>
            <a:off x="685800" y="1121886"/>
            <a:ext cx="7772400" cy="2387575"/>
          </a:xfrm>
        </p:spPr>
        <p:txBody>
          <a:bodyPr/>
          <a:lstStyle/>
          <a:p>
            <a:endParaRPr lang="en-GB">
              <a:latin typeface="Calibri Light" charset="0"/>
            </a:endParaRPr>
          </a:p>
        </p:txBody>
      </p:sp>
      <p:sp>
        <p:nvSpPr>
          <p:cNvPr id="2051" name="Apakšvirsraksts 2"/>
          <p:cNvSpPr>
            <a:spLocks noGrp="1" noChangeArrowheads="1"/>
          </p:cNvSpPr>
          <p:nvPr>
            <p:ph type="subTitle" idx="1"/>
          </p:nvPr>
        </p:nvSpPr>
        <p:spPr bwMode="auto">
          <a:xfrm>
            <a:off x="1143000" y="3601905"/>
            <a:ext cx="6858000" cy="1656009"/>
          </a:xfrm>
          <a:extLst>
            <a:ext uri="{FAA26D3D-D897-4be2-8F04-BA451C77F1D7}">
              <ma14:placeholderFlag xmlns:ma14="http://schemas.microsoft.com/office/mac/drawingml/2011/main" val="1"/>
            </a:ext>
          </a:extLst>
        </p:spPr>
        <p:txBody>
          <a:bodyPr/>
          <a:lstStyle/>
          <a:p>
            <a:endParaRPr lang="en-GB">
              <a:latin typeface="Calibri" charset="0"/>
            </a:endParaRPr>
          </a:p>
        </p:txBody>
      </p:sp>
      <p:pic>
        <p:nvPicPr>
          <p:cNvPr id="2052" name="Attēls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131"/>
            <a:ext cx="9144000" cy="687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Attēls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56551" y="4946343"/>
            <a:ext cx="615949" cy="50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1459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xus Chocolat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46233"/>
          </a:xfrm>
          <a:prstGeom prst="rect">
            <a:avLst/>
          </a:prstGeom>
        </p:spPr>
      </p:pic>
    </p:spTree>
    <p:extLst>
      <p:ext uri="{BB962C8B-B14F-4D97-AF65-F5344CB8AC3E}">
        <p14:creationId xmlns:p14="http://schemas.microsoft.com/office/powerpoint/2010/main" val="3907229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im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4858" y="0"/>
            <a:ext cx="8431619" cy="6858000"/>
          </a:xfrm>
          <a:prstGeom prst="rect">
            <a:avLst/>
          </a:prstGeom>
        </p:spPr>
      </p:pic>
    </p:spTree>
    <p:extLst>
      <p:ext uri="{BB962C8B-B14F-4D97-AF65-F5344CB8AC3E}">
        <p14:creationId xmlns:p14="http://schemas.microsoft.com/office/powerpoint/2010/main" val="135880368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2054578"/>
            <a:ext cx="6858000" cy="824090"/>
          </a:xfrm>
        </p:spPr>
        <p:txBody>
          <a:bodyPr>
            <a:normAutofit/>
          </a:bodyPr>
          <a:lstStyle/>
          <a:p>
            <a:r>
              <a:rPr lang="nb-NO" b="1" dirty="0" smtClean="0"/>
              <a:t>SIA Premium Food</a:t>
            </a:r>
            <a:endParaRPr lang="nb-NO" b="1" dirty="0"/>
          </a:p>
        </p:txBody>
      </p:sp>
      <p:sp>
        <p:nvSpPr>
          <p:cNvPr id="3" name="Undertittel 2"/>
          <p:cNvSpPr>
            <a:spLocks noGrp="1"/>
          </p:cNvSpPr>
          <p:nvPr>
            <p:ph type="subTitle" idx="1"/>
          </p:nvPr>
        </p:nvSpPr>
        <p:spPr>
          <a:xfrm>
            <a:off x="1143000" y="2878668"/>
            <a:ext cx="6858000" cy="3680176"/>
          </a:xfrm>
        </p:spPr>
        <p:txBody>
          <a:bodyPr>
            <a:normAutofit fontScale="77500" lnSpcReduction="20000"/>
          </a:bodyPr>
          <a:lstStyle/>
          <a:p>
            <a:r>
              <a:rPr lang="en-US" dirty="0" smtClean="0"/>
              <a:t>Working mainly in the food and beverage industry with partnership, management, product development, sales, import and exports, based on 25 years of industry experience. </a:t>
            </a:r>
          </a:p>
          <a:p>
            <a:r>
              <a:rPr lang="en-US" dirty="0" smtClean="0"/>
              <a:t>We are also involved in projects for car equipment producers in Asia. </a:t>
            </a:r>
          </a:p>
          <a:p>
            <a:endParaRPr lang="en-US" dirty="0"/>
          </a:p>
          <a:p>
            <a:r>
              <a:rPr lang="en-US" dirty="0" smtClean="0"/>
              <a:t>Contact: John Ivar Lundberg</a:t>
            </a:r>
          </a:p>
          <a:p>
            <a:r>
              <a:rPr lang="en-US" dirty="0" smtClean="0"/>
              <a:t>Mail: </a:t>
            </a:r>
            <a:r>
              <a:rPr lang="en-US" dirty="0" smtClean="0">
                <a:hlinkClick r:id="rId2"/>
              </a:rPr>
              <a:t>john@premiumfood.lv</a:t>
            </a:r>
            <a:endParaRPr lang="en-US" dirty="0" smtClean="0"/>
          </a:p>
          <a:p>
            <a:r>
              <a:rPr lang="en-US" dirty="0" smtClean="0"/>
              <a:t>Phone: +37125477899</a:t>
            </a:r>
            <a:endParaRPr lang="nb-NO" dirty="0"/>
          </a:p>
        </p:txBody>
      </p:sp>
      <p:pic>
        <p:nvPicPr>
          <p:cNvPr id="5" name="Bilde 4"/>
          <p:cNvPicPr>
            <a:picLocks noChangeAspect="1"/>
          </p:cNvPicPr>
          <p:nvPr/>
        </p:nvPicPr>
        <p:blipFill>
          <a:blip r:embed="rId3"/>
          <a:stretch>
            <a:fillRect/>
          </a:stretch>
        </p:blipFill>
        <p:spPr>
          <a:xfrm>
            <a:off x="3716867" y="236538"/>
            <a:ext cx="1701800" cy="1818040"/>
          </a:xfrm>
          <a:prstGeom prst="rect">
            <a:avLst/>
          </a:prstGeom>
        </p:spPr>
      </p:pic>
    </p:spTree>
    <p:extLst>
      <p:ext uri="{BB962C8B-B14F-4D97-AF65-F5344CB8AC3E}">
        <p14:creationId xmlns:p14="http://schemas.microsoft.com/office/powerpoint/2010/main" val="1751145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605" y="1520837"/>
            <a:ext cx="3664558" cy="1745549"/>
          </a:xfrm>
        </p:spPr>
        <p:txBody>
          <a:bodyPr>
            <a:normAutofit/>
          </a:bodyPr>
          <a:lstStyle/>
          <a:p>
            <a:r>
              <a:rPr lang="lv-LV" sz="3600" dirty="0">
                <a:solidFill>
                  <a:schemeClr val="tx1">
                    <a:lumMod val="95000"/>
                  </a:schemeClr>
                </a:solidFill>
              </a:rPr>
              <a:t>RIPO International Ltd.</a:t>
            </a:r>
            <a:endParaRPr lang="en-US" sz="3600" dirty="0"/>
          </a:p>
        </p:txBody>
      </p:sp>
      <p:graphicFrame>
        <p:nvGraphicFramePr>
          <p:cNvPr id="7" name="Content Placeholder 4" descr="Ascending Picture Accent Process" title="SmartArt"/>
          <p:cNvGraphicFramePr>
            <a:graphicFrameLocks/>
          </p:cNvGraphicFramePr>
          <p:nvPr>
            <p:extLst>
              <p:ext uri="{D42A27DB-BD31-4B8C-83A1-F6EECF244321}">
                <p14:modId xmlns:p14="http://schemas.microsoft.com/office/powerpoint/2010/main" val="2369371111"/>
              </p:ext>
            </p:extLst>
          </p:nvPr>
        </p:nvGraphicFramePr>
        <p:xfrm>
          <a:off x="3580515" y="341548"/>
          <a:ext cx="5923803" cy="6356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 xmlns:a16="http://schemas.microsoft.com/office/drawing/2014/main" id="{45B63EB3-5B89-4F84-AAD4-2A6898E03CEF}"/>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tretch>
            <a:fillRect/>
          </a:stretch>
        </p:blipFill>
        <p:spPr>
          <a:xfrm>
            <a:off x="150872" y="-169205"/>
            <a:ext cx="1976970" cy="2635960"/>
          </a:xfrm>
          <a:prstGeom prst="rect">
            <a:avLst/>
          </a:prstGeom>
        </p:spPr>
      </p:pic>
      <p:sp>
        <p:nvSpPr>
          <p:cNvPr id="8" name="Content Placeholder 2">
            <a:extLst>
              <a:ext uri="{FF2B5EF4-FFF2-40B4-BE49-F238E27FC236}">
                <a16:creationId xmlns="" xmlns:a16="http://schemas.microsoft.com/office/drawing/2014/main" id="{A7CBB8CD-D642-47E8-BD92-5AF446DCE272}"/>
              </a:ext>
            </a:extLst>
          </p:cNvPr>
          <p:cNvSpPr txBox="1">
            <a:spLocks/>
          </p:cNvSpPr>
          <p:nvPr/>
        </p:nvSpPr>
        <p:spPr>
          <a:xfrm>
            <a:off x="4104002" y="1103439"/>
            <a:ext cx="2337834" cy="201627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SzPct val="80000"/>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lv-LV" sz="1700" b="1" dirty="0"/>
              <a:t>24 YEARS </a:t>
            </a:r>
            <a:r>
              <a:rPr lang="lv-LV" sz="1700" b="1" dirty="0" err="1"/>
              <a:t>of</a:t>
            </a:r>
            <a:r>
              <a:rPr lang="lv-LV" sz="1700" b="1" dirty="0"/>
              <a:t> EXPERIENCE</a:t>
            </a:r>
            <a:r>
              <a:rPr lang="lv-LV" sz="1600" b="1" dirty="0"/>
              <a:t/>
            </a:r>
            <a:br>
              <a:rPr lang="lv-LV" sz="1600" b="1" dirty="0"/>
            </a:br>
            <a:r>
              <a:rPr lang="lv-LV" sz="1600" b="1" dirty="0"/>
              <a:t/>
            </a:r>
            <a:br>
              <a:rPr lang="lv-LV" sz="1600" b="1" dirty="0"/>
            </a:br>
            <a:r>
              <a:rPr lang="en-US" sz="1400" dirty="0"/>
              <a:t>Established in 1993, the company RIPO has grown into one of the leading manufacturers of furniture and garage doors in Latvia. The potential and the key to the company’s business success are professional employees, highly qualified craftsmen and responsible attitude towards customers. </a:t>
            </a:r>
          </a:p>
          <a:p>
            <a:endParaRPr lang="en-US" sz="1400" dirty="0"/>
          </a:p>
        </p:txBody>
      </p:sp>
      <p:sp>
        <p:nvSpPr>
          <p:cNvPr id="9" name="Content Placeholder 2">
            <a:extLst>
              <a:ext uri="{FF2B5EF4-FFF2-40B4-BE49-F238E27FC236}">
                <a16:creationId xmlns="" xmlns:a16="http://schemas.microsoft.com/office/drawing/2014/main" id="{843C96B2-A259-4E89-B586-B0D8CCF7A1B8}"/>
              </a:ext>
            </a:extLst>
          </p:cNvPr>
          <p:cNvSpPr txBox="1">
            <a:spLocks/>
          </p:cNvSpPr>
          <p:nvPr/>
        </p:nvSpPr>
        <p:spPr>
          <a:xfrm>
            <a:off x="2518514" y="3108599"/>
            <a:ext cx="25249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b="1" dirty="0"/>
              <a:t>MANUFACTURING</a:t>
            </a:r>
            <a:r>
              <a:rPr lang="lv-LV" sz="1400" dirty="0"/>
              <a:t/>
            </a:r>
            <a:br>
              <a:rPr lang="lv-LV" sz="1400" dirty="0"/>
            </a:br>
            <a:r>
              <a:rPr lang="lv-LV" sz="1400" dirty="0"/>
              <a:t/>
            </a:r>
            <a:br>
              <a:rPr lang="lv-LV" sz="1400" dirty="0"/>
            </a:br>
            <a:r>
              <a:rPr lang="en-US" sz="1400" dirty="0"/>
              <a:t>The company RIPO carries out a complete cycle of manufacturing processes through advanced planning and manufacturing technology. The large production and storage facilities ensure maximum automation of the manufacturing process and increased flexibility in its production. </a:t>
            </a:r>
          </a:p>
          <a:p>
            <a:endParaRPr lang="en-US" sz="1400" dirty="0"/>
          </a:p>
        </p:txBody>
      </p:sp>
      <p:sp>
        <p:nvSpPr>
          <p:cNvPr id="10" name="Content Placeholder 2">
            <a:extLst>
              <a:ext uri="{FF2B5EF4-FFF2-40B4-BE49-F238E27FC236}">
                <a16:creationId xmlns="" xmlns:a16="http://schemas.microsoft.com/office/drawing/2014/main" id="{C283A539-95C7-41EA-A2F0-DB040C3FB28F}"/>
              </a:ext>
            </a:extLst>
          </p:cNvPr>
          <p:cNvSpPr txBox="1">
            <a:spLocks/>
          </p:cNvSpPr>
          <p:nvPr/>
        </p:nvSpPr>
        <p:spPr>
          <a:xfrm>
            <a:off x="180680" y="4268966"/>
            <a:ext cx="2337834" cy="24290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b="1" dirty="0"/>
              <a:t>EXPORT</a:t>
            </a:r>
            <a:r>
              <a:rPr lang="lv-LV" sz="1400" dirty="0"/>
              <a:t/>
            </a:r>
            <a:br>
              <a:rPr lang="lv-LV" sz="1400" dirty="0"/>
            </a:br>
            <a:r>
              <a:rPr lang="lv-LV" sz="1400" dirty="0"/>
              <a:t/>
            </a:r>
            <a:br>
              <a:rPr lang="lv-LV" sz="1400" dirty="0"/>
            </a:br>
            <a:r>
              <a:rPr lang="en-US" sz="1400" dirty="0"/>
              <a:t>In addition of selling RIPO products in Latvia, we produce it for overseas markets for places like Norway, Sweden, </a:t>
            </a:r>
            <a:r>
              <a:rPr lang="lv-LV" sz="1400" dirty="0" err="1"/>
              <a:t>Finland</a:t>
            </a:r>
            <a:r>
              <a:rPr lang="en-US" sz="1400" dirty="0"/>
              <a:t> etc. There we usually work on large projects. Last year RIPO export grew by 40% , that being said we are still looking for new dealers who would like to sell RIPO products outside Latvia.</a:t>
            </a:r>
            <a:endParaRPr lang="lv-LV" sz="1400" dirty="0"/>
          </a:p>
          <a:p>
            <a:endParaRPr lang="en-US" sz="1400" dirty="0"/>
          </a:p>
        </p:txBody>
      </p:sp>
    </p:spTree>
    <p:extLst>
      <p:ext uri="{BB962C8B-B14F-4D97-AF65-F5344CB8AC3E}">
        <p14:creationId xmlns:p14="http://schemas.microsoft.com/office/powerpoint/2010/main" val="784839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1DCE0640-CBBF-453D-AF8D-F2774E59E98A}"/>
              </a:ext>
            </a:extLst>
          </p:cNvPr>
          <p:cNvSpPr>
            <a:spLocks noGrp="1"/>
          </p:cNvSpPr>
          <p:nvPr>
            <p:ph type="body" sz="quarter" idx="12"/>
          </p:nvPr>
        </p:nvSpPr>
        <p:spPr>
          <a:xfrm>
            <a:off x="1224169" y="463826"/>
            <a:ext cx="6156498" cy="5208104"/>
          </a:xfrm>
        </p:spPr>
        <p:txBody>
          <a:bodyPr>
            <a:normAutofit fontScale="85000" lnSpcReduction="20000"/>
          </a:bodyPr>
          <a:lstStyle/>
          <a:p>
            <a:r>
              <a:rPr lang="lt-LT" b="1" dirty="0"/>
              <a:t>Smart Continent LV</a:t>
            </a:r>
            <a:endParaRPr lang="lt-LT" dirty="0"/>
          </a:p>
          <a:p>
            <a:pPr marL="457200" indent="-457200">
              <a:buFont typeface="Arial" panose="020B0604020202020204" pitchFamily="34" charset="0"/>
              <a:buChar char="•"/>
            </a:pPr>
            <a:r>
              <a:rPr lang="lt-LT" dirty="0"/>
              <a:t>One-stop shop for expertise of different kind: finance, engineering, public policy, etc.</a:t>
            </a:r>
          </a:p>
          <a:p>
            <a:pPr marL="457200" indent="-457200">
              <a:buFont typeface="Arial" panose="020B0604020202020204" pitchFamily="34" charset="0"/>
              <a:buChar char="•"/>
            </a:pPr>
            <a:r>
              <a:rPr lang="lt-LT" dirty="0"/>
              <a:t>We are ready to solve Your problems and answer to Your needs!</a:t>
            </a:r>
          </a:p>
          <a:p>
            <a:pPr marL="457200" indent="-457200">
              <a:buFont typeface="Arial" panose="020B0604020202020204" pitchFamily="34" charset="0"/>
              <a:buChar char="•"/>
            </a:pPr>
            <a:r>
              <a:rPr lang="lt-LT" dirty="0"/>
              <a:t>Consulting, expert services, research, evaluations, valuations, etc.</a:t>
            </a:r>
          </a:p>
          <a:p>
            <a:pPr marL="457200" indent="-457200">
              <a:buFont typeface="Arial" panose="020B0604020202020204" pitchFamily="34" charset="0"/>
              <a:buChar char="•"/>
            </a:pPr>
            <a:r>
              <a:rPr lang="lt-LT" dirty="0"/>
              <a:t>A growing network of 100+ PhDs, MScs and specialists in different fields at afordable rates are waiting for Your task.</a:t>
            </a:r>
          </a:p>
          <a:p>
            <a:pPr marL="457200" indent="-457200">
              <a:buFont typeface="Arial" panose="020B0604020202020204" pitchFamily="34" charset="0"/>
              <a:buChar char="•"/>
            </a:pPr>
            <a:r>
              <a:rPr lang="lt-LT" dirty="0"/>
              <a:t>Contact: CEO Gints Turlajs</a:t>
            </a:r>
          </a:p>
          <a:p>
            <a:pPr marL="457200" indent="-457200">
              <a:buFont typeface="Arial" panose="020B0604020202020204" pitchFamily="34" charset="0"/>
              <a:buChar char="•"/>
            </a:pPr>
            <a:r>
              <a:rPr lang="lt-LT" dirty="0">
                <a:hlinkClick r:id="rId2"/>
              </a:rPr>
              <a:t>gints.turlajs@smartcontinent.lv</a:t>
            </a:r>
            <a:endParaRPr lang="lt-LT" dirty="0"/>
          </a:p>
          <a:p>
            <a:pPr marL="457200" indent="-457200">
              <a:buFont typeface="Arial" panose="020B0604020202020204" pitchFamily="34" charset="0"/>
              <a:buChar char="•"/>
            </a:pPr>
            <a:r>
              <a:rPr lang="lt-LT" dirty="0"/>
              <a:t>GSM +371 29409509, Skype: gintst</a:t>
            </a:r>
          </a:p>
          <a:p>
            <a:endParaRPr lang="lv-LV" dirty="0"/>
          </a:p>
        </p:txBody>
      </p:sp>
    </p:spTree>
    <p:extLst>
      <p:ext uri="{BB962C8B-B14F-4D97-AF65-F5344CB8AC3E}">
        <p14:creationId xmlns:p14="http://schemas.microsoft.com/office/powerpoint/2010/main" val="1352296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684881" y="2155782"/>
            <a:ext cx="8009074" cy="707886"/>
          </a:xfrm>
          <a:prstGeom prst="rect">
            <a:avLst/>
          </a:prstGeom>
          <a:noFill/>
        </p:spPr>
        <p:txBody>
          <a:bodyPr wrap="none" rtlCol="0">
            <a:spAutoFit/>
          </a:bodyPr>
          <a:lstStyle/>
          <a:p>
            <a:r>
              <a:rPr lang="en-US" sz="4000" b="1" dirty="0" smtClean="0">
                <a:solidFill>
                  <a:srgbClr val="FF0000"/>
                </a:solidFill>
              </a:rPr>
              <a:t>Latvians and Canadians from Canada</a:t>
            </a:r>
            <a:endParaRPr lang="en-US" sz="4000" b="1" dirty="0">
              <a:solidFill>
                <a:srgbClr val="FF0000"/>
              </a:solidFill>
            </a:endParaRPr>
          </a:p>
        </p:txBody>
      </p:sp>
      <p:sp>
        <p:nvSpPr>
          <p:cNvPr id="6" name="TextBox 5"/>
          <p:cNvSpPr txBox="1"/>
          <p:nvPr/>
        </p:nvSpPr>
        <p:spPr>
          <a:xfrm>
            <a:off x="684881" y="2863668"/>
            <a:ext cx="3524635" cy="3416320"/>
          </a:xfrm>
          <a:prstGeom prst="rect">
            <a:avLst/>
          </a:prstGeom>
          <a:noFill/>
        </p:spPr>
        <p:txBody>
          <a:bodyPr wrap="none" rtlCol="0">
            <a:spAutoFit/>
          </a:bodyPr>
          <a:lstStyle/>
          <a:p>
            <a:r>
              <a:rPr lang="en-US" dirty="0"/>
              <a:t>Baiba Rubesa, </a:t>
            </a:r>
            <a:r>
              <a:rPr lang="en-US" dirty="0" smtClean="0"/>
              <a:t>Rail Baltica</a:t>
            </a:r>
          </a:p>
          <a:p>
            <a:r>
              <a:rPr lang="en-US" dirty="0"/>
              <a:t>Daniels </a:t>
            </a:r>
            <a:r>
              <a:rPr lang="en-US" dirty="0" err="1"/>
              <a:t>Liepiņs</a:t>
            </a:r>
            <a:r>
              <a:rPr lang="en-US" dirty="0"/>
              <a:t>̌, </a:t>
            </a:r>
            <a:r>
              <a:rPr lang="en-US" dirty="0" smtClean="0"/>
              <a:t>Trompete</a:t>
            </a:r>
          </a:p>
          <a:p>
            <a:r>
              <a:rPr lang="en-US" dirty="0"/>
              <a:t>Eriks Seminovs, </a:t>
            </a:r>
            <a:r>
              <a:rPr lang="en-US" dirty="0" smtClean="0"/>
              <a:t>CanCham</a:t>
            </a:r>
          </a:p>
          <a:p>
            <a:r>
              <a:rPr lang="en-CA" dirty="0"/>
              <a:t>Guntis </a:t>
            </a:r>
            <a:r>
              <a:rPr lang="en-CA" dirty="0" err="1"/>
              <a:t>Brumelis</a:t>
            </a:r>
            <a:r>
              <a:rPr lang="en-CA" dirty="0"/>
              <a:t>, LU</a:t>
            </a:r>
            <a:r>
              <a:rPr lang="en-US" dirty="0"/>
              <a:t> </a:t>
            </a:r>
            <a:endParaRPr lang="en-US" dirty="0" smtClean="0"/>
          </a:p>
          <a:p>
            <a:r>
              <a:rPr lang="en-CA" dirty="0"/>
              <a:t>Harolds Bulmanis, </a:t>
            </a:r>
            <a:r>
              <a:rPr lang="en-CA" dirty="0" smtClean="0"/>
              <a:t>Sun Crisp</a:t>
            </a:r>
          </a:p>
          <a:p>
            <a:r>
              <a:rPr lang="lv-LV" dirty="0" smtClean="0"/>
              <a:t>Harry </a:t>
            </a:r>
            <a:r>
              <a:rPr lang="en-US" dirty="0"/>
              <a:t>and Ruta </a:t>
            </a:r>
            <a:r>
              <a:rPr lang="lv-LV" dirty="0"/>
              <a:t>Whittaker, </a:t>
            </a:r>
            <a:r>
              <a:rPr lang="lv-LV" dirty="0" smtClean="0"/>
              <a:t>Ekosaule</a:t>
            </a:r>
          </a:p>
          <a:p>
            <a:r>
              <a:rPr lang="en-US" dirty="0" smtClean="0"/>
              <a:t>Imants and Vaira Freibergs</a:t>
            </a:r>
          </a:p>
          <a:p>
            <a:r>
              <a:rPr lang="en-US" dirty="0"/>
              <a:t>Ivonna </a:t>
            </a:r>
            <a:r>
              <a:rPr lang="en-US" dirty="0" smtClean="0"/>
              <a:t>Bradley</a:t>
            </a:r>
          </a:p>
          <a:p>
            <a:r>
              <a:rPr lang="en-US" dirty="0"/>
              <a:t>Karl Sarkans, </a:t>
            </a:r>
            <a:r>
              <a:rPr lang="en-US" dirty="0" smtClean="0"/>
              <a:t>Geneva Capital</a:t>
            </a:r>
          </a:p>
          <a:p>
            <a:r>
              <a:rPr lang="en-US" dirty="0"/>
              <a:t>Klavs </a:t>
            </a:r>
            <a:r>
              <a:rPr lang="en-US" dirty="0" smtClean="0"/>
              <a:t>Zichmanis</a:t>
            </a:r>
          </a:p>
          <a:p>
            <a:r>
              <a:rPr lang="en-US" dirty="0"/>
              <a:t>Larry </a:t>
            </a:r>
            <a:r>
              <a:rPr lang="en-US" dirty="0" smtClean="0"/>
              <a:t>Chilton</a:t>
            </a:r>
          </a:p>
          <a:p>
            <a:r>
              <a:rPr lang="en-US" dirty="0" err="1"/>
              <a:t>Margita</a:t>
            </a:r>
            <a:r>
              <a:rPr lang="en-US" dirty="0"/>
              <a:t> </a:t>
            </a:r>
            <a:r>
              <a:rPr lang="en-US" dirty="0" err="1" smtClean="0"/>
              <a:t>Gailitis</a:t>
            </a:r>
            <a:endParaRPr lang="en-US" dirty="0" smtClean="0"/>
          </a:p>
        </p:txBody>
      </p:sp>
      <p:sp>
        <p:nvSpPr>
          <p:cNvPr id="7" name="TextBox 6"/>
          <p:cNvSpPr txBox="1"/>
          <p:nvPr/>
        </p:nvSpPr>
        <p:spPr>
          <a:xfrm>
            <a:off x="4964686" y="2868457"/>
            <a:ext cx="3343170" cy="2031325"/>
          </a:xfrm>
          <a:prstGeom prst="rect">
            <a:avLst/>
          </a:prstGeom>
          <a:noFill/>
        </p:spPr>
        <p:txBody>
          <a:bodyPr wrap="none" rtlCol="0">
            <a:spAutoFit/>
          </a:bodyPr>
          <a:lstStyle/>
          <a:p>
            <a:r>
              <a:rPr lang="en-US" dirty="0" smtClean="0"/>
              <a:t>Māris Ozols</a:t>
            </a:r>
          </a:p>
          <a:p>
            <a:r>
              <a:rPr lang="en-US" dirty="0"/>
              <a:t>Martins </a:t>
            </a:r>
            <a:r>
              <a:rPr lang="en-US" dirty="0" smtClean="0"/>
              <a:t>Ritins, Vincents</a:t>
            </a:r>
          </a:p>
          <a:p>
            <a:r>
              <a:rPr lang="en-US" dirty="0"/>
              <a:t>Pauls </a:t>
            </a:r>
            <a:r>
              <a:rPr lang="en-US" dirty="0" smtClean="0"/>
              <a:t>Calitis, Air Baltic</a:t>
            </a:r>
          </a:p>
          <a:p>
            <a:r>
              <a:rPr lang="en-US" dirty="0"/>
              <a:t>Pauls Miklasevics, Baltikums </a:t>
            </a:r>
            <a:r>
              <a:rPr lang="en-US" dirty="0" smtClean="0"/>
              <a:t>Bank</a:t>
            </a:r>
          </a:p>
          <a:p>
            <a:r>
              <a:rPr lang="lv-LV" dirty="0"/>
              <a:t>Peteris </a:t>
            </a:r>
            <a:r>
              <a:rPr lang="lv-LV" dirty="0" smtClean="0"/>
              <a:t>Apse</a:t>
            </a:r>
            <a:r>
              <a:rPr lang="en-US" dirty="0" smtClean="0"/>
              <a:t>, </a:t>
            </a:r>
            <a:r>
              <a:rPr lang="lv-LV" dirty="0" smtClean="0"/>
              <a:t>Adenta</a:t>
            </a:r>
          </a:p>
          <a:p>
            <a:r>
              <a:rPr lang="en-US" dirty="0"/>
              <a:t>Uldis </a:t>
            </a:r>
            <a:r>
              <a:rPr lang="en-US" dirty="0" err="1"/>
              <a:t>Hodgins</a:t>
            </a:r>
            <a:endParaRPr lang="en-US" dirty="0"/>
          </a:p>
          <a:p>
            <a:endParaRPr lang="en-US" dirty="0"/>
          </a:p>
        </p:txBody>
      </p:sp>
    </p:spTree>
    <p:extLst>
      <p:ext uri="{BB962C8B-B14F-4D97-AF65-F5344CB8AC3E}">
        <p14:creationId xmlns:p14="http://schemas.microsoft.com/office/powerpoint/2010/main" val="249683681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2214938" y="2320232"/>
            <a:ext cx="4688353" cy="707886"/>
          </a:xfrm>
          <a:prstGeom prst="rect">
            <a:avLst/>
          </a:prstGeom>
          <a:noFill/>
        </p:spPr>
        <p:txBody>
          <a:bodyPr wrap="none" rtlCol="0">
            <a:spAutoFit/>
          </a:bodyPr>
          <a:lstStyle/>
          <a:p>
            <a:r>
              <a:rPr lang="en-US" sz="4000" b="1" dirty="0" smtClean="0">
                <a:solidFill>
                  <a:srgbClr val="FF0000"/>
                </a:solidFill>
              </a:rPr>
              <a:t>A Canadian Influence</a:t>
            </a:r>
            <a:endParaRPr lang="en-US" sz="4000" b="1" dirty="0">
              <a:solidFill>
                <a:srgbClr val="FF0000"/>
              </a:solidFill>
            </a:endParaRPr>
          </a:p>
        </p:txBody>
      </p:sp>
      <p:sp>
        <p:nvSpPr>
          <p:cNvPr id="6" name="TextBox 5"/>
          <p:cNvSpPr txBox="1"/>
          <p:nvPr/>
        </p:nvSpPr>
        <p:spPr>
          <a:xfrm>
            <a:off x="2214938" y="3243494"/>
            <a:ext cx="5687337" cy="2862323"/>
          </a:xfrm>
          <a:prstGeom prst="rect">
            <a:avLst/>
          </a:prstGeom>
          <a:noFill/>
        </p:spPr>
        <p:txBody>
          <a:bodyPr wrap="none" rtlCol="0">
            <a:spAutoFit/>
          </a:bodyPr>
          <a:lstStyle/>
          <a:p>
            <a:r>
              <a:rPr lang="en-US" dirty="0"/>
              <a:t>Ainars Jekabsons, </a:t>
            </a:r>
            <a:r>
              <a:rPr lang="en-US" dirty="0" err="1" smtClean="0"/>
              <a:t>Ozollapas</a:t>
            </a:r>
            <a:endParaRPr lang="en-US" dirty="0" smtClean="0"/>
          </a:p>
          <a:p>
            <a:r>
              <a:rPr lang="en-US" dirty="0"/>
              <a:t>Ainis Caunans, </a:t>
            </a:r>
            <a:r>
              <a:rPr lang="en-US" dirty="0" smtClean="0"/>
              <a:t>Apdares Studija</a:t>
            </a:r>
          </a:p>
          <a:p>
            <a:r>
              <a:rPr lang="en-US" dirty="0"/>
              <a:t>Aldis Pauga, </a:t>
            </a:r>
            <a:r>
              <a:rPr lang="en-US" dirty="0" smtClean="0"/>
              <a:t>Baltijas Helikopters</a:t>
            </a:r>
          </a:p>
          <a:p>
            <a:r>
              <a:rPr lang="en-US" dirty="0"/>
              <a:t>Andrea Balazsova, </a:t>
            </a:r>
            <a:r>
              <a:rPr lang="en-US" dirty="0" smtClean="0"/>
              <a:t>Bell Helicopter</a:t>
            </a:r>
          </a:p>
          <a:p>
            <a:r>
              <a:rPr lang="lv-LV" dirty="0"/>
              <a:t>Eduard </a:t>
            </a:r>
            <a:r>
              <a:rPr lang="lv-LV" dirty="0" smtClean="0"/>
              <a:t>Bondarenko and </a:t>
            </a:r>
            <a:r>
              <a:rPr lang="en-US" dirty="0" smtClean="0"/>
              <a:t>Mark Katz</a:t>
            </a:r>
            <a:r>
              <a:rPr lang="lv-LV" dirty="0" smtClean="0"/>
              <a:t>, </a:t>
            </a:r>
            <a:r>
              <a:rPr lang="lv-LV" dirty="0"/>
              <a:t>Belam Riga</a:t>
            </a:r>
            <a:r>
              <a:rPr lang="en-US" dirty="0"/>
              <a:t> </a:t>
            </a:r>
            <a:endParaRPr lang="en-US" dirty="0" smtClean="0"/>
          </a:p>
          <a:p>
            <a:r>
              <a:rPr lang="en-US" dirty="0"/>
              <a:t>Gundars Bojars, </a:t>
            </a:r>
            <a:r>
              <a:rPr lang="en-US" dirty="0" smtClean="0"/>
              <a:t>VestaFume TLG</a:t>
            </a:r>
          </a:p>
          <a:p>
            <a:r>
              <a:rPr lang="en-US" dirty="0" smtClean="0"/>
              <a:t>Robert </a:t>
            </a:r>
            <a:r>
              <a:rPr lang="en-US" dirty="0"/>
              <a:t>Dewar, </a:t>
            </a:r>
            <a:r>
              <a:rPr lang="en-US" dirty="0" smtClean="0"/>
              <a:t>Bombardier</a:t>
            </a:r>
          </a:p>
          <a:p>
            <a:r>
              <a:rPr lang="en-US" dirty="0"/>
              <a:t>Romualds Gertāns, </a:t>
            </a:r>
            <a:r>
              <a:rPr lang="en-US" dirty="0" smtClean="0"/>
              <a:t>Rommila</a:t>
            </a:r>
          </a:p>
          <a:p>
            <a:r>
              <a:rPr lang="en-US" dirty="0"/>
              <a:t>Sam Davidovich, </a:t>
            </a:r>
            <a:r>
              <a:rPr lang="en-US" dirty="0" smtClean="0"/>
              <a:t>Transcontinental </a:t>
            </a:r>
            <a:r>
              <a:rPr lang="en-US" dirty="0"/>
              <a:t>Consulting Company Ltd</a:t>
            </a:r>
            <a:endParaRPr lang="en-US" dirty="0" smtClean="0"/>
          </a:p>
          <a:p>
            <a:endParaRPr lang="en-US" dirty="0"/>
          </a:p>
        </p:txBody>
      </p:sp>
    </p:spTree>
    <p:extLst>
      <p:ext uri="{BB962C8B-B14F-4D97-AF65-F5344CB8AC3E}">
        <p14:creationId xmlns:p14="http://schemas.microsoft.com/office/powerpoint/2010/main" val="194631311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2052509" y="1968134"/>
            <a:ext cx="5413962" cy="707886"/>
          </a:xfrm>
          <a:prstGeom prst="rect">
            <a:avLst/>
          </a:prstGeom>
          <a:noFill/>
        </p:spPr>
        <p:txBody>
          <a:bodyPr wrap="none" rtlCol="0">
            <a:spAutoFit/>
          </a:bodyPr>
          <a:lstStyle/>
          <a:p>
            <a:r>
              <a:rPr lang="en-US" sz="4000" b="1" dirty="0" smtClean="0">
                <a:solidFill>
                  <a:srgbClr val="FF0000"/>
                </a:solidFill>
              </a:rPr>
              <a:t>Active Projects - General</a:t>
            </a:r>
            <a:endParaRPr lang="en-US" sz="4000" b="1" dirty="0">
              <a:solidFill>
                <a:srgbClr val="FF0000"/>
              </a:solidFill>
            </a:endParaRPr>
          </a:p>
        </p:txBody>
      </p:sp>
      <p:sp>
        <p:nvSpPr>
          <p:cNvPr id="6" name="TextBox 5"/>
          <p:cNvSpPr txBox="1"/>
          <p:nvPr/>
        </p:nvSpPr>
        <p:spPr>
          <a:xfrm>
            <a:off x="2052509" y="2800447"/>
            <a:ext cx="5141727" cy="3539431"/>
          </a:xfrm>
          <a:prstGeom prst="rect">
            <a:avLst/>
          </a:prstGeom>
          <a:noFill/>
        </p:spPr>
        <p:txBody>
          <a:bodyPr wrap="none" rtlCol="0">
            <a:spAutoFit/>
          </a:bodyPr>
          <a:lstStyle/>
          <a:p>
            <a:r>
              <a:rPr lang="en-US" sz="2800" dirty="0" smtClean="0"/>
              <a:t>Energy from waste</a:t>
            </a:r>
          </a:p>
          <a:p>
            <a:r>
              <a:rPr lang="en-US" sz="2800" dirty="0" smtClean="0"/>
              <a:t>Private hospitals (2)</a:t>
            </a:r>
          </a:p>
          <a:p>
            <a:r>
              <a:rPr lang="en-CA" sz="2800" dirty="0"/>
              <a:t>Retirement Village</a:t>
            </a:r>
            <a:r>
              <a:rPr lang="en-US" sz="2800" dirty="0"/>
              <a:t> </a:t>
            </a:r>
            <a:endParaRPr lang="en-US" sz="2800" dirty="0" smtClean="0"/>
          </a:p>
          <a:p>
            <a:r>
              <a:rPr lang="en-US" sz="2800" dirty="0" smtClean="0"/>
              <a:t>Paper Mill</a:t>
            </a:r>
          </a:p>
          <a:p>
            <a:r>
              <a:rPr lang="en-CA" sz="2800" dirty="0"/>
              <a:t>H</a:t>
            </a:r>
            <a:r>
              <a:rPr lang="en-CA" sz="2800" dirty="0" smtClean="0"/>
              <a:t>ydrometallurgical plant</a:t>
            </a:r>
          </a:p>
          <a:p>
            <a:r>
              <a:rPr lang="en-AU" sz="2800" dirty="0" smtClean="0"/>
              <a:t>Medical </a:t>
            </a:r>
            <a:r>
              <a:rPr lang="en-AU" sz="2800" dirty="0"/>
              <a:t>devices </a:t>
            </a:r>
            <a:endParaRPr lang="en-AU" sz="2800" dirty="0" smtClean="0"/>
          </a:p>
          <a:p>
            <a:r>
              <a:rPr lang="en-CA" sz="2800" dirty="0"/>
              <a:t>Mobile Lab for Water Monitoring</a:t>
            </a:r>
            <a:r>
              <a:rPr lang="en-US" sz="2800" dirty="0"/>
              <a:t> </a:t>
            </a:r>
            <a:endParaRPr lang="en-US" sz="2800" dirty="0" smtClean="0"/>
          </a:p>
          <a:p>
            <a:r>
              <a:rPr lang="en-US" sz="2800" dirty="0"/>
              <a:t>Business incubators </a:t>
            </a:r>
            <a:endParaRPr lang="en-US" sz="2800" dirty="0" smtClean="0"/>
          </a:p>
        </p:txBody>
      </p:sp>
    </p:spTree>
    <p:extLst>
      <p:ext uri="{BB962C8B-B14F-4D97-AF65-F5344CB8AC3E}">
        <p14:creationId xmlns:p14="http://schemas.microsoft.com/office/powerpoint/2010/main" val="34877693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1979613" y="404813"/>
            <a:ext cx="5976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tr-TR" dirty="0"/>
          </a:p>
        </p:txBody>
      </p:sp>
      <p:sp>
        <p:nvSpPr>
          <p:cNvPr id="4" name="TextBox 3"/>
          <p:cNvSpPr txBox="1"/>
          <p:nvPr/>
        </p:nvSpPr>
        <p:spPr>
          <a:xfrm>
            <a:off x="493889" y="683592"/>
            <a:ext cx="8156222" cy="1138773"/>
          </a:xfrm>
          <a:prstGeom prst="rect">
            <a:avLst/>
          </a:prstGeom>
          <a:noFill/>
        </p:spPr>
        <p:txBody>
          <a:bodyPr wrap="square" rtlCol="0">
            <a:spAutoFit/>
          </a:bodyPr>
          <a:lstStyle/>
          <a:p>
            <a:pPr marL="0" lvl="1" algn="ctr"/>
            <a:r>
              <a:rPr lang="lv-LV" sz="3000" b="1" dirty="0" smtClean="0">
                <a:solidFill>
                  <a:srgbClr val="FFFFFF"/>
                </a:solidFill>
              </a:rPr>
              <a:t>Latvia is positioned for potential</a:t>
            </a:r>
            <a:endParaRPr lang="en-US" sz="3000" b="1" dirty="0">
              <a:solidFill>
                <a:srgbClr val="FFFFFF"/>
              </a:solidFill>
            </a:endParaRPr>
          </a:p>
          <a:p>
            <a:endParaRPr lang="en-CA" b="1" dirty="0"/>
          </a:p>
          <a:p>
            <a:pPr algn="ctr"/>
            <a:endParaRPr lang="en-US" dirty="0">
              <a:solidFill>
                <a:schemeClr val="bg1"/>
              </a:solidFill>
            </a:endParaRPr>
          </a:p>
        </p:txBody>
      </p:sp>
      <p:pic>
        <p:nvPicPr>
          <p:cNvPr id="7" name="Picture 6" descr="Map.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208" y="1949407"/>
            <a:ext cx="8477421" cy="4696299"/>
          </a:xfrm>
          <a:prstGeom prst="rect">
            <a:avLst/>
          </a:prstGeom>
        </p:spPr>
      </p:pic>
      <p:sp>
        <p:nvSpPr>
          <p:cNvPr id="2" name="Rectangle 1"/>
          <p:cNvSpPr/>
          <p:nvPr/>
        </p:nvSpPr>
        <p:spPr>
          <a:xfrm>
            <a:off x="963979" y="2477971"/>
            <a:ext cx="1917515" cy="11580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077732" y="2565325"/>
            <a:ext cx="1803762" cy="923330"/>
          </a:xfrm>
          <a:prstGeom prst="rect">
            <a:avLst/>
          </a:prstGeom>
        </p:spPr>
        <p:txBody>
          <a:bodyPr wrap="none">
            <a:spAutoFit/>
          </a:bodyPr>
          <a:lstStyle/>
          <a:p>
            <a:r>
              <a:rPr lang="en-US" dirty="0" smtClean="0"/>
              <a:t>Population:</a:t>
            </a:r>
            <a:endParaRPr lang="en-US" dirty="0"/>
          </a:p>
          <a:p>
            <a:r>
              <a:rPr lang="en-US" dirty="0" smtClean="0">
                <a:solidFill>
                  <a:srgbClr val="CCFFCC"/>
                </a:solidFill>
              </a:rPr>
              <a:t>Total EU      499.8</a:t>
            </a:r>
            <a:endParaRPr lang="en-US" dirty="0">
              <a:solidFill>
                <a:srgbClr val="CCFFCC"/>
              </a:solidFill>
            </a:endParaRPr>
          </a:p>
          <a:p>
            <a:r>
              <a:rPr lang="lv-LV" dirty="0">
                <a:solidFill>
                  <a:srgbClr val="CCFFCC"/>
                </a:solidFill>
              </a:rPr>
              <a:t>Canada/US</a:t>
            </a:r>
            <a:r>
              <a:rPr lang="en-US" dirty="0">
                <a:solidFill>
                  <a:srgbClr val="CCFFCC"/>
                </a:solidFill>
              </a:rPr>
              <a:t> </a:t>
            </a:r>
            <a:r>
              <a:rPr lang="lv-LV" dirty="0">
                <a:solidFill>
                  <a:srgbClr val="CCFFCC"/>
                </a:solidFill>
              </a:rPr>
              <a:t>345.8 </a:t>
            </a:r>
            <a:endParaRPr lang="en-US" dirty="0">
              <a:solidFill>
                <a:srgbClr val="CCFFCC"/>
              </a:solidFill>
            </a:endParaRPr>
          </a:p>
        </p:txBody>
      </p:sp>
      <p:sp>
        <p:nvSpPr>
          <p:cNvPr id="12" name="Rectangle 11"/>
          <p:cNvSpPr/>
          <p:nvPr/>
        </p:nvSpPr>
        <p:spPr>
          <a:xfrm>
            <a:off x="4856170" y="2477971"/>
            <a:ext cx="1917515" cy="16063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017685" y="2565325"/>
            <a:ext cx="1756000" cy="1477328"/>
          </a:xfrm>
          <a:prstGeom prst="rect">
            <a:avLst/>
          </a:prstGeom>
        </p:spPr>
        <p:txBody>
          <a:bodyPr wrap="square">
            <a:spAutoFit/>
          </a:bodyPr>
          <a:lstStyle/>
          <a:p>
            <a:r>
              <a:rPr lang="en-US" dirty="0" smtClean="0"/>
              <a:t>Population:</a:t>
            </a:r>
            <a:endParaRPr lang="en-US" dirty="0"/>
          </a:p>
          <a:p>
            <a:r>
              <a:rPr lang="en-US" dirty="0" smtClean="0"/>
              <a:t>Russia</a:t>
            </a:r>
            <a:r>
              <a:rPr lang="en-US" dirty="0"/>
              <a:t>	</a:t>
            </a:r>
            <a:r>
              <a:rPr lang="en-US" dirty="0" smtClean="0"/>
              <a:t> 142.9</a:t>
            </a:r>
            <a:endParaRPr lang="en-US" dirty="0"/>
          </a:p>
          <a:p>
            <a:r>
              <a:rPr lang="en-US" dirty="0"/>
              <a:t>Ukraine	</a:t>
            </a:r>
            <a:r>
              <a:rPr lang="en-US" dirty="0" smtClean="0"/>
              <a:t> 45.9 </a:t>
            </a:r>
            <a:endParaRPr lang="en-US" dirty="0"/>
          </a:p>
          <a:p>
            <a:r>
              <a:rPr lang="en-US" dirty="0"/>
              <a:t>Belarus	</a:t>
            </a:r>
            <a:r>
              <a:rPr lang="en-US" dirty="0" smtClean="0"/>
              <a:t> 9.5 </a:t>
            </a:r>
          </a:p>
          <a:p>
            <a:r>
              <a:rPr lang="en-US" dirty="0" smtClean="0">
                <a:solidFill>
                  <a:srgbClr val="CCFFCC"/>
                </a:solidFill>
              </a:rPr>
              <a:t>Total </a:t>
            </a:r>
            <a:r>
              <a:rPr lang="en-US" dirty="0">
                <a:solidFill>
                  <a:srgbClr val="CCFFCC"/>
                </a:solidFill>
              </a:rPr>
              <a:t>East	</a:t>
            </a:r>
            <a:r>
              <a:rPr lang="en-US" dirty="0" smtClean="0">
                <a:solidFill>
                  <a:srgbClr val="CCFFCC"/>
                </a:solidFill>
              </a:rPr>
              <a:t> 198.3</a:t>
            </a:r>
            <a:endParaRPr lang="en-US" dirty="0">
              <a:solidFill>
                <a:srgbClr val="CCFFCC"/>
              </a:solidFill>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14" name="Rectangle 13"/>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070" y="476985"/>
            <a:ext cx="1702149" cy="839314"/>
          </a:xfrm>
          <a:prstGeom prst="rect">
            <a:avLst/>
          </a:prstGeom>
        </p:spPr>
      </p:pic>
    </p:spTree>
    <p:extLst>
      <p:ext uri="{BB962C8B-B14F-4D97-AF65-F5344CB8AC3E}">
        <p14:creationId xmlns:p14="http://schemas.microsoft.com/office/powerpoint/2010/main" val="5728505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1925819" y="1861689"/>
            <a:ext cx="6462426" cy="707886"/>
          </a:xfrm>
          <a:prstGeom prst="rect">
            <a:avLst/>
          </a:prstGeom>
          <a:noFill/>
        </p:spPr>
        <p:txBody>
          <a:bodyPr wrap="none" rtlCol="0">
            <a:spAutoFit/>
          </a:bodyPr>
          <a:lstStyle/>
          <a:p>
            <a:r>
              <a:rPr lang="en-US" sz="4000" b="1" dirty="0" smtClean="0">
                <a:solidFill>
                  <a:srgbClr val="FF0000"/>
                </a:solidFill>
              </a:rPr>
              <a:t>Active Projects - Construction</a:t>
            </a:r>
            <a:endParaRPr lang="en-US" sz="4000" b="1" dirty="0">
              <a:solidFill>
                <a:srgbClr val="FF0000"/>
              </a:solidFill>
            </a:endParaRPr>
          </a:p>
        </p:txBody>
      </p:sp>
      <p:sp>
        <p:nvSpPr>
          <p:cNvPr id="6" name="TextBox 5"/>
          <p:cNvSpPr txBox="1"/>
          <p:nvPr/>
        </p:nvSpPr>
        <p:spPr>
          <a:xfrm>
            <a:off x="1794211" y="2569575"/>
            <a:ext cx="6155601" cy="4616648"/>
          </a:xfrm>
          <a:prstGeom prst="rect">
            <a:avLst/>
          </a:prstGeom>
          <a:noFill/>
        </p:spPr>
        <p:txBody>
          <a:bodyPr wrap="none" rtlCol="0">
            <a:spAutoFit/>
          </a:bodyPr>
          <a:lstStyle/>
          <a:p>
            <a:r>
              <a:rPr lang="en-US" sz="2000" dirty="0" smtClean="0"/>
              <a:t>Rail Baltica</a:t>
            </a:r>
          </a:p>
          <a:p>
            <a:r>
              <a:rPr lang="en-US" sz="2000" dirty="0"/>
              <a:t>Open-air festival stage reconstruction </a:t>
            </a:r>
            <a:endParaRPr lang="en-US" sz="2000" dirty="0" smtClean="0"/>
          </a:p>
          <a:p>
            <a:r>
              <a:rPr lang="en-US" sz="2000" dirty="0"/>
              <a:t>Construction of </a:t>
            </a:r>
            <a:r>
              <a:rPr lang="en-US" sz="2000" dirty="0" err="1"/>
              <a:t>Hanza</a:t>
            </a:r>
            <a:r>
              <a:rPr lang="en-US" sz="2000" dirty="0"/>
              <a:t> City financial </a:t>
            </a:r>
            <a:r>
              <a:rPr lang="en-US" sz="2000" dirty="0" err="1" smtClean="0"/>
              <a:t>centre</a:t>
            </a:r>
            <a:endParaRPr lang="en-US" sz="2000" dirty="0" smtClean="0"/>
          </a:p>
          <a:p>
            <a:r>
              <a:rPr lang="en-US" sz="2000" dirty="0"/>
              <a:t>Reconstruction of New Riga Theatre </a:t>
            </a:r>
            <a:endParaRPr lang="en-US" sz="2000" dirty="0" smtClean="0"/>
          </a:p>
          <a:p>
            <a:r>
              <a:rPr lang="en-US" sz="2000" dirty="0"/>
              <a:t>Renovation and development for </a:t>
            </a:r>
            <a:r>
              <a:rPr lang="en-US" sz="2000" dirty="0" err="1"/>
              <a:t>Kaļķu</a:t>
            </a:r>
            <a:r>
              <a:rPr lang="en-US" sz="2000" dirty="0"/>
              <a:t> </a:t>
            </a:r>
            <a:r>
              <a:rPr lang="en-US" sz="2000" dirty="0" smtClean="0"/>
              <a:t>street</a:t>
            </a:r>
          </a:p>
          <a:p>
            <a:r>
              <a:rPr lang="en-US" sz="2000" dirty="0" smtClean="0"/>
              <a:t>Transformation </a:t>
            </a:r>
            <a:r>
              <a:rPr lang="en-US" sz="2000" dirty="0"/>
              <a:t>of Daugava Sports Stadium </a:t>
            </a:r>
            <a:endParaRPr lang="en-US" sz="2000" dirty="0" smtClean="0"/>
          </a:p>
          <a:p>
            <a:r>
              <a:rPr lang="en-US" sz="2000" dirty="0"/>
              <a:t>New logistics </a:t>
            </a:r>
            <a:r>
              <a:rPr lang="en-US" sz="2000" dirty="0" err="1"/>
              <a:t>centre</a:t>
            </a:r>
            <a:r>
              <a:rPr lang="en-US" sz="2000" dirty="0"/>
              <a:t> in </a:t>
            </a:r>
            <a:r>
              <a:rPr lang="en-US" sz="2000" dirty="0" err="1"/>
              <a:t>Rāmava</a:t>
            </a:r>
            <a:r>
              <a:rPr lang="en-US" sz="2000" dirty="0"/>
              <a:t> </a:t>
            </a:r>
          </a:p>
          <a:p>
            <a:r>
              <a:rPr lang="en-US" sz="2000" dirty="0" smtClean="0"/>
              <a:t>Renovation </a:t>
            </a:r>
            <a:r>
              <a:rPr lang="en-US" sz="2000" dirty="0"/>
              <a:t>of </a:t>
            </a:r>
            <a:r>
              <a:rPr lang="en-US" sz="2000" dirty="0" err="1"/>
              <a:t>Kemeri</a:t>
            </a:r>
            <a:r>
              <a:rPr lang="en-US" sz="2000" dirty="0"/>
              <a:t> sanatorium </a:t>
            </a:r>
            <a:endParaRPr lang="en-US" sz="2000" dirty="0" smtClean="0"/>
          </a:p>
          <a:p>
            <a:r>
              <a:rPr lang="en-US" sz="2000" dirty="0"/>
              <a:t>Planning of bypass road for A7 highway </a:t>
            </a:r>
            <a:endParaRPr lang="en-US" sz="2000" dirty="0" smtClean="0"/>
          </a:p>
          <a:p>
            <a:r>
              <a:rPr lang="en-US" sz="2000" dirty="0"/>
              <a:t>Electrification of railway network </a:t>
            </a:r>
            <a:endParaRPr lang="en-US" sz="2000" dirty="0" smtClean="0"/>
          </a:p>
          <a:p>
            <a:r>
              <a:rPr lang="en-US" sz="2000" dirty="0"/>
              <a:t>“Rimi Baltic” to build a new central logistics hub in Latvia. </a:t>
            </a:r>
          </a:p>
          <a:p>
            <a:r>
              <a:rPr lang="en-US" sz="2000" dirty="0"/>
              <a:t>Planning and development of multimodal transport hub </a:t>
            </a:r>
          </a:p>
          <a:p>
            <a:endParaRPr lang="en-US" dirty="0"/>
          </a:p>
          <a:p>
            <a:endParaRPr lang="en-US" dirty="0" smtClean="0"/>
          </a:p>
          <a:p>
            <a:endParaRPr lang="en-US" dirty="0"/>
          </a:p>
        </p:txBody>
      </p:sp>
    </p:spTree>
    <p:extLst>
      <p:ext uri="{BB962C8B-B14F-4D97-AF65-F5344CB8AC3E}">
        <p14:creationId xmlns:p14="http://schemas.microsoft.com/office/powerpoint/2010/main" val="271048715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3027082" y="3238202"/>
            <a:ext cx="3065062" cy="707886"/>
          </a:xfrm>
          <a:prstGeom prst="rect">
            <a:avLst/>
          </a:prstGeom>
          <a:noFill/>
        </p:spPr>
        <p:txBody>
          <a:bodyPr wrap="none" rtlCol="0">
            <a:spAutoFit/>
          </a:bodyPr>
          <a:lstStyle/>
          <a:p>
            <a:r>
              <a:rPr lang="en-US" sz="4000" b="1" dirty="0" smtClean="0">
                <a:solidFill>
                  <a:srgbClr val="FF0000"/>
                </a:solidFill>
              </a:rPr>
              <a:t>Team Canada</a:t>
            </a:r>
            <a:endParaRPr lang="en-US" sz="4000" b="1" dirty="0">
              <a:solidFill>
                <a:srgbClr val="FF0000"/>
              </a:solidFill>
            </a:endParaRPr>
          </a:p>
        </p:txBody>
      </p:sp>
    </p:spTree>
    <p:extLst>
      <p:ext uri="{BB962C8B-B14F-4D97-AF65-F5344CB8AC3E}">
        <p14:creationId xmlns:p14="http://schemas.microsoft.com/office/powerpoint/2010/main" val="271048715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930275" y="3242160"/>
            <a:ext cx="7195299" cy="707886"/>
          </a:xfrm>
          <a:prstGeom prst="rect">
            <a:avLst/>
          </a:prstGeom>
          <a:noFill/>
        </p:spPr>
        <p:txBody>
          <a:bodyPr wrap="none" rtlCol="0">
            <a:spAutoFit/>
          </a:bodyPr>
          <a:lstStyle/>
          <a:p>
            <a:r>
              <a:rPr lang="en-US" sz="4000" b="1" dirty="0" smtClean="0">
                <a:solidFill>
                  <a:srgbClr val="FF0000"/>
                </a:solidFill>
              </a:rPr>
              <a:t>Easter Business Mission to Latvia</a:t>
            </a:r>
            <a:endParaRPr lang="en-US" sz="4000" b="1" dirty="0">
              <a:solidFill>
                <a:srgbClr val="FF0000"/>
              </a:solidFill>
            </a:endParaRPr>
          </a:p>
        </p:txBody>
      </p:sp>
    </p:spTree>
    <p:extLst>
      <p:ext uri="{BB962C8B-B14F-4D97-AF65-F5344CB8AC3E}">
        <p14:creationId xmlns:p14="http://schemas.microsoft.com/office/powerpoint/2010/main" val="271048715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email">
            <a:extLst>
              <a:ext uri="{28A0092B-C50C-407E-A947-70E740481C1C}">
                <a14:useLocalDpi xmlns:a14="http://schemas.microsoft.com/office/drawing/2010/main"/>
              </a:ext>
            </a:extLst>
          </a:blip>
          <a:stretch>
            <a:fillRect/>
          </a:stretch>
        </p:blipFill>
        <p:spPr>
          <a:xfrm>
            <a:off x="2272145" y="-295503"/>
            <a:ext cx="6689865" cy="251113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670" y="324585"/>
            <a:ext cx="1702149" cy="839314"/>
          </a:xfrm>
          <a:prstGeom prst="rect">
            <a:avLst/>
          </a:prstGeom>
        </p:spPr>
      </p:pic>
      <p:sp>
        <p:nvSpPr>
          <p:cNvPr id="5" name="TextBox 4"/>
          <p:cNvSpPr txBox="1"/>
          <p:nvPr/>
        </p:nvSpPr>
        <p:spPr>
          <a:xfrm>
            <a:off x="2849887" y="3242160"/>
            <a:ext cx="2398563" cy="707886"/>
          </a:xfrm>
          <a:prstGeom prst="rect">
            <a:avLst/>
          </a:prstGeom>
          <a:noFill/>
        </p:spPr>
        <p:txBody>
          <a:bodyPr wrap="none" rtlCol="0">
            <a:spAutoFit/>
          </a:bodyPr>
          <a:lstStyle/>
          <a:p>
            <a:r>
              <a:rPr lang="en-US" sz="4000" b="1" dirty="0" smtClean="0">
                <a:solidFill>
                  <a:srgbClr val="FF0000"/>
                </a:solidFill>
              </a:rPr>
              <a:t>Thank you</a:t>
            </a:r>
            <a:endParaRPr lang="en-US" sz="4000" b="1" dirty="0">
              <a:solidFill>
                <a:srgbClr val="FF0000"/>
              </a:solidFill>
            </a:endParaRPr>
          </a:p>
        </p:txBody>
      </p:sp>
    </p:spTree>
    <p:extLst>
      <p:ext uri="{BB962C8B-B14F-4D97-AF65-F5344CB8AC3E}">
        <p14:creationId xmlns:p14="http://schemas.microsoft.com/office/powerpoint/2010/main" val="12550207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2066773" y="309996"/>
            <a:ext cx="5976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tr-TR" dirty="0"/>
          </a:p>
        </p:txBody>
      </p:sp>
      <p:sp>
        <p:nvSpPr>
          <p:cNvPr id="4" name="TextBox 3"/>
          <p:cNvSpPr txBox="1"/>
          <p:nvPr/>
        </p:nvSpPr>
        <p:spPr>
          <a:xfrm>
            <a:off x="680660" y="1501835"/>
            <a:ext cx="8085129" cy="4185761"/>
          </a:xfrm>
          <a:prstGeom prst="rect">
            <a:avLst/>
          </a:prstGeom>
          <a:noFill/>
        </p:spPr>
        <p:txBody>
          <a:bodyPr wrap="square" rtlCol="0">
            <a:spAutoFit/>
          </a:bodyPr>
          <a:lstStyle/>
          <a:p>
            <a:pPr marL="0" lvl="1" algn="ctr"/>
            <a:r>
              <a:rPr lang="en-CA" sz="3000" b="1" dirty="0" smtClean="0">
                <a:solidFill>
                  <a:srgbClr val="FFFFFF"/>
                </a:solidFill>
              </a:rPr>
              <a:t>Latvia is the commercial hub of Northern Europe</a:t>
            </a:r>
          </a:p>
          <a:p>
            <a:pPr marL="0" lvl="1"/>
            <a:endParaRPr lang="en-CA" sz="2000" dirty="0"/>
          </a:p>
          <a:p>
            <a:pPr marL="800100" lvl="2" indent="-342900">
              <a:buFont typeface="Arial"/>
              <a:buChar char="•"/>
            </a:pPr>
            <a:r>
              <a:rPr lang="en-CA" sz="2400" dirty="0" smtClean="0"/>
              <a:t>It is the financial centre of Northern Europe</a:t>
            </a:r>
          </a:p>
          <a:p>
            <a:pPr marL="1257300" lvl="3" indent="-342900">
              <a:buFont typeface="Arial"/>
              <a:buChar char="•"/>
            </a:pPr>
            <a:r>
              <a:rPr lang="en-CA" sz="2400" dirty="0" smtClean="0"/>
              <a:t>23 banks</a:t>
            </a:r>
          </a:p>
          <a:p>
            <a:pPr marL="1257300" lvl="3" indent="-342900">
              <a:buFont typeface="Arial"/>
              <a:buChar char="•"/>
            </a:pPr>
            <a:r>
              <a:rPr lang="en-CA" sz="2400" dirty="0"/>
              <a:t>the </a:t>
            </a:r>
            <a:r>
              <a:rPr lang="en-CA" sz="2400" b="1" dirty="0">
                <a:solidFill>
                  <a:srgbClr val="FF0000"/>
                </a:solidFill>
              </a:rPr>
              <a:t>Luxembourg</a:t>
            </a:r>
            <a:r>
              <a:rPr lang="en-CA" sz="2400" dirty="0">
                <a:solidFill>
                  <a:srgbClr val="FF0000"/>
                </a:solidFill>
              </a:rPr>
              <a:t> </a:t>
            </a:r>
            <a:r>
              <a:rPr lang="en-CA" sz="2400" dirty="0"/>
              <a:t>of </a:t>
            </a:r>
            <a:r>
              <a:rPr lang="en-CA" sz="2400" dirty="0" smtClean="0"/>
              <a:t>the north </a:t>
            </a:r>
          </a:p>
          <a:p>
            <a:pPr marL="800100" lvl="2" indent="-342900">
              <a:buFont typeface="Arial"/>
              <a:buChar char="•"/>
            </a:pPr>
            <a:endParaRPr lang="en-CA" sz="2400" dirty="0" smtClean="0"/>
          </a:p>
          <a:p>
            <a:pPr marL="800100" lvl="2" indent="-342900">
              <a:buFont typeface="Arial"/>
              <a:buChar char="•"/>
            </a:pPr>
            <a:r>
              <a:rPr lang="en-CA" sz="2400" dirty="0" smtClean="0"/>
              <a:t>Established traditions in </a:t>
            </a:r>
          </a:p>
          <a:p>
            <a:pPr marL="1257300" lvl="3" indent="-342900">
              <a:buFont typeface="Arial"/>
              <a:buChar char="•"/>
            </a:pPr>
            <a:r>
              <a:rPr lang="en-CA" sz="2400" dirty="0" smtClean="0"/>
              <a:t>banking, </a:t>
            </a:r>
          </a:p>
          <a:p>
            <a:pPr marL="1257300" lvl="3" indent="-342900">
              <a:buFont typeface="Arial"/>
              <a:buChar char="•"/>
            </a:pPr>
            <a:r>
              <a:rPr lang="en-CA" sz="2400" dirty="0" smtClean="0"/>
              <a:t>manufacturing</a:t>
            </a:r>
            <a:r>
              <a:rPr lang="en-CA" sz="2400" dirty="0"/>
              <a:t>, </a:t>
            </a:r>
            <a:endParaRPr lang="en-CA" sz="2400" dirty="0" smtClean="0"/>
          </a:p>
          <a:p>
            <a:pPr marL="1257300" lvl="3" indent="-342900">
              <a:buFont typeface="Arial"/>
              <a:buChar char="•"/>
            </a:pPr>
            <a:r>
              <a:rPr lang="en-CA" sz="2400" dirty="0" smtClean="0"/>
              <a:t>education and </a:t>
            </a:r>
          </a:p>
          <a:p>
            <a:pPr marL="1257300" lvl="3" indent="-342900">
              <a:buFont typeface="Arial"/>
              <a:buChar char="•"/>
            </a:pPr>
            <a:r>
              <a:rPr lang="en-CA" sz="2400" dirty="0" smtClean="0"/>
              <a:t>development</a:t>
            </a:r>
          </a:p>
        </p:txBody>
      </p:sp>
      <p:pic>
        <p:nvPicPr>
          <p:cNvPr id="11" name="Picture 10" descr="Skonto_Plan_UK_E_Page_04_Image_00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4021" y="3850745"/>
            <a:ext cx="3548810" cy="2502888"/>
          </a:xfrm>
          <a:prstGeom prst="rect">
            <a:avLst/>
          </a:prstGeom>
        </p:spPr>
      </p:pic>
      <p:sp>
        <p:nvSpPr>
          <p:cNvPr id="8" name="Rectangle 7"/>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070" y="476985"/>
            <a:ext cx="1702149" cy="839314"/>
          </a:xfrm>
          <a:prstGeom prst="rect">
            <a:avLst/>
          </a:prstGeom>
        </p:spPr>
      </p:pic>
    </p:spTree>
    <p:extLst>
      <p:ext uri="{BB962C8B-B14F-4D97-AF65-F5344CB8AC3E}">
        <p14:creationId xmlns:p14="http://schemas.microsoft.com/office/powerpoint/2010/main" val="25266634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1979613" y="404813"/>
            <a:ext cx="5976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tr-TR" dirty="0"/>
          </a:p>
        </p:txBody>
      </p:sp>
      <p:sp>
        <p:nvSpPr>
          <p:cNvPr id="4" name="TextBox 3"/>
          <p:cNvSpPr txBox="1"/>
          <p:nvPr/>
        </p:nvSpPr>
        <p:spPr>
          <a:xfrm>
            <a:off x="420291" y="1346895"/>
            <a:ext cx="8320595" cy="5016757"/>
          </a:xfrm>
          <a:prstGeom prst="rect">
            <a:avLst/>
          </a:prstGeom>
          <a:noFill/>
        </p:spPr>
        <p:txBody>
          <a:bodyPr wrap="square" rtlCol="0">
            <a:spAutoFit/>
          </a:bodyPr>
          <a:lstStyle/>
          <a:p>
            <a:pPr marL="0" lvl="1" algn="ctr"/>
            <a:r>
              <a:rPr lang="en-CA" sz="3000" b="1" dirty="0" smtClean="0">
                <a:solidFill>
                  <a:srgbClr val="FFFFFF"/>
                </a:solidFill>
              </a:rPr>
              <a:t>Unique geographic location</a:t>
            </a:r>
          </a:p>
          <a:p>
            <a:pPr marL="0" lvl="1" algn="ctr"/>
            <a:endParaRPr lang="en-CA" sz="2000" dirty="0"/>
          </a:p>
          <a:p>
            <a:pPr marL="342900" lvl="1" indent="-342900">
              <a:buFont typeface="Arial"/>
              <a:buChar char="•"/>
            </a:pPr>
            <a:r>
              <a:rPr lang="en-CA" sz="2400" dirty="0"/>
              <a:t>Geographic </a:t>
            </a:r>
            <a:r>
              <a:rPr lang="en-CA" sz="2400" dirty="0" smtClean="0"/>
              <a:t>centre of Northern Europe</a:t>
            </a:r>
          </a:p>
          <a:p>
            <a:pPr marL="342900" lvl="1" indent="-342900">
              <a:buFont typeface="Arial"/>
              <a:buChar char="•"/>
            </a:pPr>
            <a:r>
              <a:rPr lang="en-CA" sz="2400" dirty="0"/>
              <a:t>Bridge between east and west with excellent ties both </a:t>
            </a:r>
            <a:r>
              <a:rPr lang="en-CA" sz="2400" dirty="0" smtClean="0"/>
              <a:t>ways</a:t>
            </a:r>
          </a:p>
          <a:p>
            <a:pPr marL="342900" lvl="1" indent="-342900">
              <a:buFont typeface="Arial"/>
              <a:buChar char="•"/>
            </a:pPr>
            <a:endParaRPr lang="en-CA" sz="2400" dirty="0" smtClean="0"/>
          </a:p>
          <a:p>
            <a:pPr marL="342900" lvl="1" indent="-342900">
              <a:buFont typeface="Arial"/>
              <a:buChar char="•"/>
            </a:pPr>
            <a:r>
              <a:rPr lang="en-CA" sz="2400" dirty="0" smtClean="0"/>
              <a:t>Key point of entry:   </a:t>
            </a:r>
            <a:r>
              <a:rPr lang="lv-LV" b="1" dirty="0" smtClean="0">
                <a:solidFill>
                  <a:srgbClr val="FF0000"/>
                </a:solidFill>
              </a:rPr>
              <a:t>Canada</a:t>
            </a:r>
            <a:r>
              <a:rPr lang="lv-LV" b="1" dirty="0">
                <a:solidFill>
                  <a:srgbClr val="FF0000"/>
                </a:solidFill>
              </a:rPr>
              <a:t>/US</a:t>
            </a:r>
            <a:r>
              <a:rPr lang="en-US" b="1" dirty="0">
                <a:solidFill>
                  <a:srgbClr val="FF0000"/>
                </a:solidFill>
              </a:rPr>
              <a:t> </a:t>
            </a:r>
            <a:r>
              <a:rPr lang="en-US" b="1" dirty="0" smtClean="0">
                <a:solidFill>
                  <a:srgbClr val="FF0000"/>
                </a:solidFill>
              </a:rPr>
              <a:t>&gt;</a:t>
            </a:r>
            <a:r>
              <a:rPr lang="en-US" dirty="0" smtClean="0">
                <a:solidFill>
                  <a:srgbClr val="FF0000"/>
                </a:solidFill>
              </a:rPr>
              <a:t> Russia</a:t>
            </a:r>
            <a:r>
              <a:rPr lang="en-US" dirty="0">
                <a:solidFill>
                  <a:srgbClr val="FF0000"/>
                </a:solidFill>
              </a:rPr>
              <a:t>, Ukraine, Belarus</a:t>
            </a:r>
          </a:p>
          <a:p>
            <a:r>
              <a:rPr lang="en-US" b="1" dirty="0" smtClean="0">
                <a:solidFill>
                  <a:srgbClr val="FF0000"/>
                </a:solidFill>
              </a:rPr>
              <a:t>						</a:t>
            </a:r>
            <a:r>
              <a:rPr lang="en-US" b="1" dirty="0">
                <a:solidFill>
                  <a:srgbClr val="FF0000"/>
                </a:solidFill>
              </a:rPr>
              <a:t> </a:t>
            </a:r>
            <a:r>
              <a:rPr lang="en-US" b="1" dirty="0" smtClean="0">
                <a:solidFill>
                  <a:srgbClr val="FF0000"/>
                </a:solidFill>
              </a:rPr>
              <a:t> </a:t>
            </a:r>
            <a:r>
              <a:rPr lang="lv-LV" b="1" dirty="0" smtClean="0">
                <a:solidFill>
                  <a:srgbClr val="FF0000"/>
                </a:solidFill>
              </a:rPr>
              <a:t>Canada</a:t>
            </a:r>
            <a:r>
              <a:rPr lang="lv-LV" b="1" dirty="0">
                <a:solidFill>
                  <a:srgbClr val="FF0000"/>
                </a:solidFill>
              </a:rPr>
              <a:t>/US</a:t>
            </a:r>
            <a:r>
              <a:rPr lang="en-US" b="1" dirty="0">
                <a:solidFill>
                  <a:srgbClr val="FF0000"/>
                </a:solidFill>
              </a:rPr>
              <a:t> &gt;</a:t>
            </a:r>
            <a:r>
              <a:rPr lang="en-US" dirty="0">
                <a:solidFill>
                  <a:srgbClr val="FF0000"/>
                </a:solidFill>
              </a:rPr>
              <a:t> </a:t>
            </a:r>
            <a:r>
              <a:rPr lang="en-US" dirty="0" smtClean="0">
                <a:solidFill>
                  <a:srgbClr val="FF0000"/>
                </a:solidFill>
              </a:rPr>
              <a:t>EU</a:t>
            </a:r>
            <a:r>
              <a:rPr lang="en-US" b="1" dirty="0" smtClean="0">
                <a:solidFill>
                  <a:srgbClr val="FF0000"/>
                </a:solidFill>
              </a:rPr>
              <a:t>		  	    </a:t>
            </a:r>
          </a:p>
          <a:p>
            <a:pPr algn="ctr"/>
            <a:r>
              <a:rPr lang="en-US" b="1" dirty="0">
                <a:solidFill>
                  <a:srgbClr val="FF0000"/>
                </a:solidFill>
              </a:rPr>
              <a:t>	</a:t>
            </a:r>
            <a:r>
              <a:rPr lang="en-US" b="1" dirty="0" smtClean="0">
                <a:solidFill>
                  <a:srgbClr val="FF0000"/>
                </a:solidFill>
              </a:rPr>
              <a:t>										  Russia</a:t>
            </a:r>
            <a:r>
              <a:rPr lang="en-US" b="1" dirty="0">
                <a:solidFill>
                  <a:srgbClr val="FF0000"/>
                </a:solidFill>
              </a:rPr>
              <a:t>, Ukraine, Belarus </a:t>
            </a:r>
            <a:r>
              <a:rPr lang="en-US" b="1" dirty="0" smtClean="0">
                <a:solidFill>
                  <a:srgbClr val="FF0000"/>
                </a:solidFill>
              </a:rPr>
              <a:t>&gt;</a:t>
            </a:r>
            <a:r>
              <a:rPr lang="en-US" dirty="0" smtClean="0">
                <a:solidFill>
                  <a:srgbClr val="FF0000"/>
                </a:solidFill>
              </a:rPr>
              <a:t>  </a:t>
            </a:r>
            <a:r>
              <a:rPr lang="en-US" dirty="0">
                <a:solidFill>
                  <a:srgbClr val="FF0000"/>
                </a:solidFill>
              </a:rPr>
              <a:t>EU and </a:t>
            </a:r>
            <a:r>
              <a:rPr lang="lv-LV" dirty="0">
                <a:solidFill>
                  <a:srgbClr val="FF0000"/>
                </a:solidFill>
              </a:rPr>
              <a:t>Canada/</a:t>
            </a:r>
            <a:r>
              <a:rPr lang="lv-LV" dirty="0" smtClean="0">
                <a:solidFill>
                  <a:srgbClr val="FF0000"/>
                </a:solidFill>
              </a:rPr>
              <a:t>US</a:t>
            </a:r>
          </a:p>
          <a:p>
            <a:pPr algn="ctr"/>
            <a:r>
              <a:rPr lang="en-US" b="1" dirty="0" smtClean="0">
                <a:solidFill>
                  <a:srgbClr val="FF0000"/>
                </a:solidFill>
              </a:rPr>
              <a:t>       EU</a:t>
            </a:r>
            <a:r>
              <a:rPr lang="en-US" dirty="0" smtClean="0">
                <a:solidFill>
                  <a:srgbClr val="FF0000"/>
                </a:solidFill>
              </a:rPr>
              <a:t> </a:t>
            </a:r>
            <a:r>
              <a:rPr lang="en-US" b="1" dirty="0" smtClean="0">
                <a:solidFill>
                  <a:srgbClr val="FF0000"/>
                </a:solidFill>
              </a:rPr>
              <a:t>&gt;  </a:t>
            </a:r>
            <a:r>
              <a:rPr lang="en-US" dirty="0">
                <a:solidFill>
                  <a:srgbClr val="FF0000"/>
                </a:solidFill>
              </a:rPr>
              <a:t>Russia, Ukraine, Belarus</a:t>
            </a:r>
          </a:p>
          <a:p>
            <a:pPr marL="342900" lvl="1" indent="-342900">
              <a:buFont typeface="Arial"/>
              <a:buChar char="•"/>
            </a:pPr>
            <a:endParaRPr lang="en-CA" sz="2400" dirty="0" smtClean="0"/>
          </a:p>
          <a:p>
            <a:pPr marL="342900" lvl="1" indent="-342900">
              <a:buFont typeface="Arial"/>
              <a:buChar char="•"/>
            </a:pPr>
            <a:r>
              <a:rPr lang="en-CA" sz="2400" dirty="0" smtClean="0"/>
              <a:t>Why ??? – </a:t>
            </a:r>
          </a:p>
          <a:p>
            <a:pPr marL="1371600" lvl="4"/>
            <a:r>
              <a:rPr lang="en-CA" sz="2400" dirty="0" smtClean="0"/>
              <a:t>because Latvia has the ONLY </a:t>
            </a:r>
          </a:p>
          <a:p>
            <a:pPr marL="1371600" lvl="4"/>
            <a:r>
              <a:rPr lang="en-CA" sz="2400" b="1" dirty="0" smtClean="0">
                <a:solidFill>
                  <a:srgbClr val="FF0000"/>
                </a:solidFill>
              </a:rPr>
              <a:t>ice</a:t>
            </a:r>
            <a:r>
              <a:rPr lang="en-CA" sz="2400" b="1" dirty="0">
                <a:solidFill>
                  <a:srgbClr val="FF0000"/>
                </a:solidFill>
              </a:rPr>
              <a:t>-free ports </a:t>
            </a:r>
            <a:endParaRPr lang="en-CA" sz="2400" b="1" dirty="0" smtClean="0">
              <a:solidFill>
                <a:srgbClr val="FF0000"/>
              </a:solidFill>
            </a:endParaRPr>
          </a:p>
          <a:p>
            <a:pPr marL="1371600" lvl="4"/>
            <a:r>
              <a:rPr lang="en-CA" sz="2400" dirty="0" smtClean="0"/>
              <a:t>in the Baltic Sea</a:t>
            </a:r>
          </a:p>
        </p:txBody>
      </p:sp>
      <p:pic>
        <p:nvPicPr>
          <p:cNvPr id="6" name="Picture 5" descr="Krasts5_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02369" y="4711770"/>
            <a:ext cx="2502329" cy="1561454"/>
          </a:xfrm>
          <a:prstGeom prst="rect">
            <a:avLst/>
          </a:prstGeom>
        </p:spPr>
      </p:pic>
      <p:sp>
        <p:nvSpPr>
          <p:cNvPr id="8" name="Rectangle 7"/>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070" y="476985"/>
            <a:ext cx="1702149" cy="839314"/>
          </a:xfrm>
          <a:prstGeom prst="rect">
            <a:avLst/>
          </a:prstGeom>
        </p:spPr>
      </p:pic>
    </p:spTree>
    <p:extLst>
      <p:ext uri="{BB962C8B-B14F-4D97-AF65-F5344CB8AC3E}">
        <p14:creationId xmlns:p14="http://schemas.microsoft.com/office/powerpoint/2010/main" val="22042401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1979613" y="404813"/>
            <a:ext cx="5976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tr-TR" dirty="0"/>
          </a:p>
        </p:txBody>
      </p:sp>
      <p:sp>
        <p:nvSpPr>
          <p:cNvPr id="4" name="TextBox 3"/>
          <p:cNvSpPr txBox="1"/>
          <p:nvPr/>
        </p:nvSpPr>
        <p:spPr>
          <a:xfrm>
            <a:off x="420291" y="1491123"/>
            <a:ext cx="8320595" cy="5170646"/>
          </a:xfrm>
          <a:prstGeom prst="rect">
            <a:avLst/>
          </a:prstGeom>
          <a:noFill/>
        </p:spPr>
        <p:txBody>
          <a:bodyPr wrap="square" rtlCol="0">
            <a:spAutoFit/>
          </a:bodyPr>
          <a:lstStyle/>
          <a:p>
            <a:pPr marL="0" lvl="1" algn="ctr"/>
            <a:r>
              <a:rPr lang="en-CA" sz="3000" b="1" dirty="0" smtClean="0">
                <a:solidFill>
                  <a:srgbClr val="FFFFFF"/>
                </a:solidFill>
              </a:rPr>
              <a:t>Stable, predictable financial climate</a:t>
            </a:r>
          </a:p>
          <a:p>
            <a:pPr marL="0" lvl="1"/>
            <a:endParaRPr lang="en-CA" sz="1600" dirty="0"/>
          </a:p>
          <a:p>
            <a:pPr marL="342900" indent="-342900">
              <a:buFont typeface="Arial"/>
              <a:buChar char="•"/>
            </a:pPr>
            <a:r>
              <a:rPr lang="en-CA" sz="2400" dirty="0" smtClean="0"/>
              <a:t>Considered </a:t>
            </a:r>
            <a:r>
              <a:rPr lang="en-CA" sz="2400" dirty="0"/>
              <a:t>a western state that must abide by EU </a:t>
            </a:r>
            <a:r>
              <a:rPr lang="en-CA" sz="2400" dirty="0" smtClean="0"/>
              <a:t>regulations</a:t>
            </a:r>
            <a:r>
              <a:rPr lang="en-CA" sz="2000" dirty="0">
                <a:solidFill>
                  <a:srgbClr val="CCFFCC"/>
                </a:solidFill>
              </a:rPr>
              <a:t> </a:t>
            </a:r>
            <a:endParaRPr lang="en-CA" sz="2000" dirty="0" smtClean="0">
              <a:solidFill>
                <a:srgbClr val="CCFFCC"/>
              </a:solidFill>
            </a:endParaRPr>
          </a:p>
          <a:p>
            <a:pPr lvl="2"/>
            <a:r>
              <a:rPr lang="en-CA" sz="2000" dirty="0" smtClean="0"/>
              <a:t>Joined the EU and NATO in 2004</a:t>
            </a:r>
          </a:p>
          <a:p>
            <a:pPr lvl="2"/>
            <a:endParaRPr lang="en-CA" sz="1600" dirty="0" smtClean="0"/>
          </a:p>
          <a:p>
            <a:pPr marL="342900" lvl="2" indent="-342900">
              <a:buFont typeface="Arial"/>
              <a:buChar char="•"/>
            </a:pPr>
            <a:r>
              <a:rPr lang="en-CA" sz="2400" dirty="0"/>
              <a:t>2010, government of Latvia initiated </a:t>
            </a:r>
            <a:r>
              <a:rPr lang="en-CA" sz="2400" b="1" dirty="0">
                <a:solidFill>
                  <a:srgbClr val="FF0000"/>
                </a:solidFill>
              </a:rPr>
              <a:t>austerity</a:t>
            </a:r>
            <a:r>
              <a:rPr lang="en-CA" sz="2400" b="1" dirty="0">
                <a:solidFill>
                  <a:schemeClr val="bg1"/>
                </a:solidFill>
              </a:rPr>
              <a:t> </a:t>
            </a:r>
            <a:r>
              <a:rPr lang="en-CA" sz="2400" b="1" dirty="0">
                <a:solidFill>
                  <a:srgbClr val="FF0000"/>
                </a:solidFill>
              </a:rPr>
              <a:t>programs</a:t>
            </a:r>
            <a:r>
              <a:rPr lang="en-CA" sz="2400" b="1" dirty="0">
                <a:solidFill>
                  <a:schemeClr val="bg1"/>
                </a:solidFill>
              </a:rPr>
              <a:t> </a:t>
            </a:r>
            <a:r>
              <a:rPr lang="en-CA" sz="2400" dirty="0"/>
              <a:t>as demanded by the </a:t>
            </a:r>
            <a:r>
              <a:rPr lang="en-CA" sz="2400" dirty="0" smtClean="0"/>
              <a:t>IMF</a:t>
            </a:r>
            <a:endParaRPr lang="en-CA" sz="2000" dirty="0" smtClean="0"/>
          </a:p>
          <a:p>
            <a:pPr marL="1028700" lvl="3"/>
            <a:r>
              <a:rPr lang="en-CA" sz="2000" dirty="0"/>
              <a:t>Stabilized </a:t>
            </a:r>
            <a:r>
              <a:rPr lang="en-CA" sz="2000" dirty="0" smtClean="0"/>
              <a:t>economy which resulted in growth </a:t>
            </a:r>
            <a:r>
              <a:rPr lang="en-CA" sz="2000" dirty="0"/>
              <a:t>in 2011</a:t>
            </a:r>
          </a:p>
          <a:p>
            <a:pPr lvl="2"/>
            <a:endParaRPr lang="en-CA" sz="1600" dirty="0"/>
          </a:p>
          <a:p>
            <a:pPr marL="342900" indent="-342900">
              <a:buFont typeface="Arial"/>
              <a:buChar char="•"/>
            </a:pPr>
            <a:r>
              <a:rPr lang="en-CA" sz="2400" dirty="0"/>
              <a:t>in December, </a:t>
            </a:r>
            <a:r>
              <a:rPr lang="en-CA" sz="2400" dirty="0" smtClean="0"/>
              <a:t>2011, Latvia was recognized as a good place </a:t>
            </a:r>
            <a:r>
              <a:rPr lang="en-CA" sz="2400" dirty="0"/>
              <a:t>to invest </a:t>
            </a:r>
            <a:r>
              <a:rPr lang="en-CA" sz="2400" dirty="0" smtClean="0"/>
              <a:t>by the </a:t>
            </a:r>
            <a:r>
              <a:rPr lang="en-CA" sz="2400" dirty="0">
                <a:solidFill>
                  <a:srgbClr val="FF0000"/>
                </a:solidFill>
              </a:rPr>
              <a:t>International Monetary Fund (IMF) </a:t>
            </a:r>
          </a:p>
          <a:p>
            <a:endParaRPr lang="en-CA" sz="1600" dirty="0" smtClean="0">
              <a:solidFill>
                <a:srgbClr val="FFFFFF"/>
              </a:solidFill>
            </a:endParaRPr>
          </a:p>
          <a:p>
            <a:pPr marL="342900" indent="-342900">
              <a:buFont typeface="Arial"/>
              <a:buChar char="•"/>
            </a:pPr>
            <a:r>
              <a:rPr lang="en-CA" sz="2400" dirty="0" smtClean="0"/>
              <a:t>Shared values with North America and trust in Canadians</a:t>
            </a:r>
            <a:endParaRPr lang="en-CA" sz="2000" dirty="0">
              <a:solidFill>
                <a:srgbClr val="CCFFCC"/>
              </a:solidFill>
            </a:endParaRPr>
          </a:p>
          <a:p>
            <a:endParaRPr lang="en-CA" sz="1600" dirty="0" smtClean="0">
              <a:solidFill>
                <a:srgbClr val="FFFFFF"/>
              </a:solidFill>
            </a:endParaRPr>
          </a:p>
          <a:p>
            <a:pPr algn="ctr"/>
            <a:r>
              <a:rPr lang="en-CA" sz="2400" b="1" dirty="0" smtClean="0">
                <a:solidFill>
                  <a:srgbClr val="FFFFFF"/>
                </a:solidFill>
              </a:rPr>
              <a:t>The Result – a favourable business climate</a:t>
            </a:r>
            <a:endParaRPr lang="en-CA" sz="2400" b="1" dirty="0">
              <a:solidFill>
                <a:srgbClr val="FFFFFF"/>
              </a:solidFill>
            </a:endParaRPr>
          </a:p>
        </p:txBody>
      </p:sp>
      <p:sp>
        <p:nvSpPr>
          <p:cNvPr id="7" name="Rectangle 6"/>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070" y="476985"/>
            <a:ext cx="1702149" cy="839314"/>
          </a:xfrm>
          <a:prstGeom prst="rect">
            <a:avLst/>
          </a:prstGeom>
        </p:spPr>
      </p:pic>
    </p:spTree>
    <p:extLst>
      <p:ext uri="{BB962C8B-B14F-4D97-AF65-F5344CB8AC3E}">
        <p14:creationId xmlns:p14="http://schemas.microsoft.com/office/powerpoint/2010/main" val="42166304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1979613" y="404813"/>
            <a:ext cx="5976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tr-TR" dirty="0"/>
          </a:p>
        </p:txBody>
      </p:sp>
      <p:sp>
        <p:nvSpPr>
          <p:cNvPr id="4" name="TextBox 3"/>
          <p:cNvSpPr txBox="1"/>
          <p:nvPr/>
        </p:nvSpPr>
        <p:spPr>
          <a:xfrm>
            <a:off x="493889" y="794801"/>
            <a:ext cx="8156222" cy="830997"/>
          </a:xfrm>
          <a:prstGeom prst="rect">
            <a:avLst/>
          </a:prstGeom>
          <a:noFill/>
        </p:spPr>
        <p:txBody>
          <a:bodyPr wrap="square" rtlCol="0">
            <a:spAutoFit/>
          </a:bodyPr>
          <a:lstStyle/>
          <a:p>
            <a:pPr marL="0" lvl="1" algn="ctr"/>
            <a:r>
              <a:rPr lang="en-CA" sz="3000" b="1" dirty="0" smtClean="0">
                <a:solidFill>
                  <a:srgbClr val="FFFFFF"/>
                </a:solidFill>
              </a:rPr>
              <a:t>History: Why then, why now?</a:t>
            </a:r>
            <a:endParaRPr lang="en-US" sz="3000" b="1" dirty="0">
              <a:solidFill>
                <a:srgbClr val="FFFFFF"/>
              </a:solidFill>
            </a:endParaRPr>
          </a:p>
          <a:p>
            <a:endParaRPr lang="en-CA" b="1" dirty="0"/>
          </a:p>
        </p:txBody>
      </p:sp>
      <p:sp>
        <p:nvSpPr>
          <p:cNvPr id="7" name="TextBox 6"/>
          <p:cNvSpPr txBox="1"/>
          <p:nvPr/>
        </p:nvSpPr>
        <p:spPr>
          <a:xfrm>
            <a:off x="655758" y="1638453"/>
            <a:ext cx="8147386" cy="4739759"/>
          </a:xfrm>
          <a:prstGeom prst="rect">
            <a:avLst/>
          </a:prstGeom>
          <a:noFill/>
        </p:spPr>
        <p:txBody>
          <a:bodyPr wrap="square" rtlCol="0">
            <a:spAutoFit/>
          </a:bodyPr>
          <a:lstStyle/>
          <a:p>
            <a:pPr algn="ctr"/>
            <a:r>
              <a:rPr lang="en-CA" sz="2400" b="1" dirty="0" smtClean="0">
                <a:solidFill>
                  <a:srgbClr val="FFFFFF"/>
                </a:solidFill>
              </a:rPr>
              <a:t>What was then…</a:t>
            </a:r>
          </a:p>
          <a:p>
            <a:endParaRPr lang="en-CA" sz="2000" dirty="0" smtClean="0"/>
          </a:p>
          <a:p>
            <a:r>
              <a:rPr lang="en-CA" sz="2000" dirty="0" smtClean="0"/>
              <a:t>• A </a:t>
            </a:r>
            <a:r>
              <a:rPr lang="en-CA" sz="2000" dirty="0"/>
              <a:t>centre of commerce and industrial production for the </a:t>
            </a:r>
          </a:p>
          <a:p>
            <a:r>
              <a:rPr lang="en-CA" sz="2000" dirty="0" smtClean="0"/>
              <a:t>   Russian </a:t>
            </a:r>
            <a:r>
              <a:rPr lang="en-CA" sz="2000" dirty="0"/>
              <a:t>Empire (before 1917) and the </a:t>
            </a:r>
            <a:r>
              <a:rPr lang="en-CA" sz="2000" dirty="0" smtClean="0"/>
              <a:t>Soviet </a:t>
            </a:r>
            <a:r>
              <a:rPr lang="en-CA" sz="2000" dirty="0"/>
              <a:t>Union (1940 to 1990)</a:t>
            </a:r>
          </a:p>
          <a:p>
            <a:endParaRPr lang="en-CA" sz="2000" dirty="0"/>
          </a:p>
          <a:p>
            <a:r>
              <a:rPr lang="en-CA" sz="2000" dirty="0" smtClean="0"/>
              <a:t>• A </a:t>
            </a:r>
            <a:r>
              <a:rPr lang="en-CA" sz="2000" dirty="0"/>
              <a:t>prosperous economy based on manufacturing (1918 to 1939)</a:t>
            </a:r>
          </a:p>
          <a:p>
            <a:endParaRPr lang="en-CA" sz="2000" dirty="0"/>
          </a:p>
          <a:p>
            <a:r>
              <a:rPr lang="en-CA" sz="2000" dirty="0" smtClean="0"/>
              <a:t>• Gained independence </a:t>
            </a:r>
            <a:r>
              <a:rPr lang="en-CA" sz="2000" dirty="0"/>
              <a:t>in 1991 </a:t>
            </a:r>
            <a:r>
              <a:rPr lang="en-CA" sz="2000" dirty="0" smtClean="0"/>
              <a:t>and converted</a:t>
            </a:r>
            <a:r>
              <a:rPr lang="en-CA" sz="2000" dirty="0"/>
              <a:t> </a:t>
            </a:r>
            <a:r>
              <a:rPr lang="en-CA" sz="2000" dirty="0" smtClean="0"/>
              <a:t>from </a:t>
            </a:r>
            <a:r>
              <a:rPr lang="en-CA" sz="2000" dirty="0"/>
              <a:t>a planned economy </a:t>
            </a:r>
            <a:endParaRPr lang="en-CA" sz="2000" dirty="0" smtClean="0"/>
          </a:p>
          <a:p>
            <a:endParaRPr lang="en-CA" sz="2000" dirty="0"/>
          </a:p>
          <a:p>
            <a:r>
              <a:rPr lang="en-CA" sz="2000" dirty="0" smtClean="0"/>
              <a:t>• Economic transition saw challenges from</a:t>
            </a:r>
            <a:r>
              <a:rPr lang="en-CA" sz="2000" dirty="0"/>
              <a:t> </a:t>
            </a:r>
            <a:r>
              <a:rPr lang="en-CA" sz="2000" dirty="0" smtClean="0"/>
              <a:t>banking crises and economic </a:t>
            </a:r>
          </a:p>
          <a:p>
            <a:r>
              <a:rPr lang="en-CA" sz="2000" dirty="0"/>
              <a:t> </a:t>
            </a:r>
            <a:r>
              <a:rPr lang="en-CA" sz="2000" dirty="0" smtClean="0"/>
              <a:t>  boycotts </a:t>
            </a:r>
            <a:r>
              <a:rPr lang="en-CA" sz="2000" dirty="0"/>
              <a:t>by </a:t>
            </a:r>
            <a:r>
              <a:rPr lang="en-CA" sz="2000" dirty="0" smtClean="0"/>
              <a:t>Russia</a:t>
            </a:r>
          </a:p>
          <a:p>
            <a:endParaRPr lang="en-CA" sz="2000" dirty="0" smtClean="0"/>
          </a:p>
          <a:p>
            <a:r>
              <a:rPr lang="en-CA" sz="2000" dirty="0" smtClean="0"/>
              <a:t>• Saddled by unfamiliarity with </a:t>
            </a:r>
            <a:r>
              <a:rPr lang="en-CA" sz="2000" dirty="0"/>
              <a:t>western (particularly European</a:t>
            </a:r>
            <a:r>
              <a:rPr lang="en-CA" sz="2000" dirty="0" smtClean="0"/>
              <a:t>) practices </a:t>
            </a:r>
            <a:r>
              <a:rPr lang="en-CA" sz="2000" dirty="0"/>
              <a:t>and </a:t>
            </a:r>
            <a:endParaRPr lang="en-CA" sz="2000" dirty="0" smtClean="0"/>
          </a:p>
          <a:p>
            <a:r>
              <a:rPr lang="en-CA" sz="2000" dirty="0"/>
              <a:t> </a:t>
            </a:r>
            <a:r>
              <a:rPr lang="en-CA" sz="2000" dirty="0" smtClean="0"/>
              <a:t>  politically-related </a:t>
            </a:r>
            <a:r>
              <a:rPr lang="en-CA" sz="2000" dirty="0"/>
              <a:t>development </a:t>
            </a:r>
            <a:r>
              <a:rPr lang="en-CA" sz="2000" dirty="0" smtClean="0"/>
              <a:t>issues</a:t>
            </a:r>
          </a:p>
          <a:p>
            <a:pPr algn="ctr"/>
            <a:endParaRPr lang="en-US" dirty="0">
              <a:solidFill>
                <a:schemeClr val="bg1"/>
              </a:solidFill>
            </a:endParaRPr>
          </a:p>
        </p:txBody>
      </p:sp>
      <p:sp>
        <p:nvSpPr>
          <p:cNvPr id="10" name="Rectangle 9"/>
          <p:cNvSpPr/>
          <p:nvPr/>
        </p:nvSpPr>
        <p:spPr>
          <a:xfrm>
            <a:off x="0" y="0"/>
            <a:ext cx="9144000" cy="1773382"/>
          </a:xfrm>
          <a:prstGeom prst="rect">
            <a:avLst/>
          </a:prstGeom>
          <a:gradFill flip="none" rotWithShape="1">
            <a:gsLst>
              <a:gs pos="0">
                <a:srgbClr val="FF0000"/>
              </a:gs>
              <a:gs pos="80544">
                <a:srgbClr val="FBFBFB"/>
              </a:gs>
              <a:gs pos="52000">
                <a:srgbClr val="F7F7F7"/>
              </a:gs>
              <a:gs pos="0">
                <a:srgbClr val="FF0000">
                  <a:alpha val="87000"/>
                </a:srgbClr>
              </a:gs>
              <a:gs pos="26545">
                <a:srgbClr val="FF0000"/>
              </a:gs>
              <a:gs pos="39798">
                <a:schemeClr val="bg1">
                  <a:lumMod val="95000"/>
                </a:schemeClr>
              </a:gs>
              <a:gs pos="99000">
                <a:schemeClr val="bg1"/>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070" y="476985"/>
            <a:ext cx="1702149" cy="839314"/>
          </a:xfrm>
          <a:prstGeom prst="rect">
            <a:avLst/>
          </a:prstGeom>
        </p:spPr>
      </p:pic>
    </p:spTree>
    <p:extLst>
      <p:ext uri="{BB962C8B-B14F-4D97-AF65-F5344CB8AC3E}">
        <p14:creationId xmlns:p14="http://schemas.microsoft.com/office/powerpoint/2010/main" val="10560084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1711</TotalTime>
  <Words>1604</Words>
  <Application>Microsoft Macintosh PowerPoint</Application>
  <PresentationFormat>On-screen Show (4:3)</PresentationFormat>
  <Paragraphs>372</Paragraphs>
  <Slides>53</Slides>
  <Notes>27</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the  Canadian Chamber of Commerce in Latvia (CanCham)  Connecting Canada and Latvia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SIA “VPH LATVIA“                                    Head office in Vilnius, Lithuania, branch in Riga, Latvia Contact person: Barry Nabuurs, e-mail: b.nabuurs@vph.lt,  phone no.: +370 631 19167   </vt:lpstr>
      <vt:lpstr>PowerPoint Presentation</vt:lpstr>
      <vt:lpstr>PowerPoint Presentation</vt:lpstr>
      <vt:lpstr>PowerPoint Presentation</vt:lpstr>
      <vt:lpstr>PowerPoint Presentation</vt:lpstr>
      <vt:lpstr>PowerPoint Presentation</vt:lpstr>
      <vt:lpstr>PowerPoint Presentation</vt:lpstr>
      <vt:lpstr>ABENS KONSULTANTS</vt:lpstr>
      <vt:lpstr>PowerPoint Presentation</vt:lpstr>
      <vt:lpstr>PowerPoint Presentation</vt:lpstr>
      <vt:lpstr>airBaltic - 2017 highlights</vt:lpstr>
      <vt:lpstr>PowerPoint Presentation</vt:lpstr>
      <vt:lpstr>PowerPoint Presentation</vt:lpstr>
      <vt:lpstr>PowerPoint Presentation</vt:lpstr>
      <vt:lpstr>PowerPoint Presentation</vt:lpstr>
      <vt:lpstr>Accounting services in Latvia.</vt:lpstr>
      <vt:lpstr>PowerPoint Presentation</vt:lpstr>
      <vt:lpstr>     PK serviss SIA- Your construction company               in Eastern Europe and Scandinavia!  See more on www.pkserviss.lv        Some of recent largest projects in Latvia:</vt:lpstr>
      <vt:lpstr>PowerPoint Presentation</vt:lpstr>
      <vt:lpstr>PowerPoint Presentation</vt:lpstr>
      <vt:lpstr>PowerPoint Presentation</vt:lpstr>
      <vt:lpstr>PowerPoint Presentation</vt:lpstr>
      <vt:lpstr>PowerPoint Presentation</vt:lpstr>
      <vt:lpstr>PowerPoint Presentation</vt:lpstr>
      <vt:lpstr>SIA Premium Food</vt:lpstr>
      <vt:lpstr>RIPO International Ltd.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Technical Partners International Inc. / "TP Riga" SIA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the  Partnering for Profit program  of the  Canadian Chamber of Commerce in Latvia </dc:title>
  <dc:creator>Ed Kalvins</dc:creator>
  <cp:lastModifiedBy>Ed Kalvins</cp:lastModifiedBy>
  <cp:revision>102</cp:revision>
  <dcterms:created xsi:type="dcterms:W3CDTF">2016-01-24T14:12:55Z</dcterms:created>
  <dcterms:modified xsi:type="dcterms:W3CDTF">2017-09-27T14:58:02Z</dcterms:modified>
</cp:coreProperties>
</file>