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1" r:id="rId8"/>
    <p:sldId id="262" r:id="rId9"/>
    <p:sldId id="263" r:id="rId10"/>
    <p:sldId id="265" r:id="rId11"/>
    <p:sldId id="264" r:id="rId12"/>
    <p:sldId id="266" r:id="rId13"/>
    <p:sldId id="267" r:id="rId14"/>
    <p:sldId id="268" r:id="rId15"/>
    <p:sldId id="269" r:id="rId16"/>
    <p:sldId id="270" r:id="rId17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5" d="100"/>
          <a:sy n="85" d="100"/>
        </p:scale>
        <p:origin x="-528" y="-1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57DD7-1BEF-4921-A08F-22CCEFCC8F75}" type="datetimeFigureOut">
              <a:rPr lang="lv-LV" smtClean="0"/>
              <a:t>21/03/17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07E64-7B78-4BC3-94C6-CEBFD94959C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531787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57DD7-1BEF-4921-A08F-22CCEFCC8F75}" type="datetimeFigureOut">
              <a:rPr lang="lv-LV" smtClean="0"/>
              <a:t>21/03/17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07E64-7B78-4BC3-94C6-CEBFD94959C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4662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57DD7-1BEF-4921-A08F-22CCEFCC8F75}" type="datetimeFigureOut">
              <a:rPr lang="lv-LV" smtClean="0"/>
              <a:t>21/03/17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07E64-7B78-4BC3-94C6-CEBFD94959C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105683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57DD7-1BEF-4921-A08F-22CCEFCC8F75}" type="datetimeFigureOut">
              <a:rPr lang="lv-LV" smtClean="0"/>
              <a:t>21/03/17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07E64-7B78-4BC3-94C6-CEBFD94959C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074628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57DD7-1BEF-4921-A08F-22CCEFCC8F75}" type="datetimeFigureOut">
              <a:rPr lang="lv-LV" smtClean="0"/>
              <a:t>21/03/17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07E64-7B78-4BC3-94C6-CEBFD94959C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705130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57DD7-1BEF-4921-A08F-22CCEFCC8F75}" type="datetimeFigureOut">
              <a:rPr lang="lv-LV" smtClean="0"/>
              <a:t>21/03/17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07E64-7B78-4BC3-94C6-CEBFD94959C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89656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57DD7-1BEF-4921-A08F-22CCEFCC8F75}" type="datetimeFigureOut">
              <a:rPr lang="lv-LV" smtClean="0"/>
              <a:t>21/03/17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07E64-7B78-4BC3-94C6-CEBFD94959C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18859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57DD7-1BEF-4921-A08F-22CCEFCC8F75}" type="datetimeFigureOut">
              <a:rPr lang="lv-LV" smtClean="0"/>
              <a:t>21/03/17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07E64-7B78-4BC3-94C6-CEBFD94959C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616142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57DD7-1BEF-4921-A08F-22CCEFCC8F75}" type="datetimeFigureOut">
              <a:rPr lang="lv-LV" smtClean="0"/>
              <a:t>21/03/17</a:t>
            </a:fld>
            <a:endParaRPr lang="lv-L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07E64-7B78-4BC3-94C6-CEBFD94959C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771942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57DD7-1BEF-4921-A08F-22CCEFCC8F75}" type="datetimeFigureOut">
              <a:rPr lang="lv-LV" smtClean="0"/>
              <a:t>21/03/17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07E64-7B78-4BC3-94C6-CEBFD94959C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912384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57DD7-1BEF-4921-A08F-22CCEFCC8F75}" type="datetimeFigureOut">
              <a:rPr lang="lv-LV" smtClean="0"/>
              <a:t>21/03/17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07E64-7B78-4BC3-94C6-CEBFD94959C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866711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457DD7-1BEF-4921-A08F-22CCEFCC8F75}" type="datetimeFigureOut">
              <a:rPr lang="lv-LV" smtClean="0"/>
              <a:t>21/03/17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07E64-7B78-4BC3-94C6-CEBFD94959C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843094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g"/><Relationship Id="rId5" Type="http://schemas.openxmlformats.org/officeDocument/2006/relationships/image" Target="../media/image33.jpeg"/><Relationship Id="rId6" Type="http://schemas.openxmlformats.org/officeDocument/2006/relationships/image" Target="../media/image34.jpeg"/><Relationship Id="rId7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4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jpeg"/><Relationship Id="rId5" Type="http://schemas.openxmlformats.org/officeDocument/2006/relationships/image" Target="../media/image42.jpeg"/><Relationship Id="rId6" Type="http://schemas.openxmlformats.org/officeDocument/2006/relationships/image" Target="../media/image43.jpeg"/><Relationship Id="rId7" Type="http://schemas.openxmlformats.org/officeDocument/2006/relationships/image" Target="../media/image44.jpeg"/><Relationship Id="rId8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4" Type="http://schemas.openxmlformats.org/officeDocument/2006/relationships/image" Target="../media/image1.jpg"/><Relationship Id="rId5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4" Type="http://schemas.openxmlformats.org/officeDocument/2006/relationships/video" Target="../media/media2.mp4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jpeg"/><Relationship Id="rId10" Type="http://schemas.openxmlformats.org/officeDocument/2006/relationships/image" Target="../media/image8.jpeg"/><Relationship Id="rId11" Type="http://schemas.openxmlformats.org/officeDocument/2006/relationships/image" Target="../media/image1.jp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.jpg"/><Relationship Id="rId6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0.jpeg"/><Relationship Id="rId5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1.jpg"/><Relationship Id="rId5" Type="http://schemas.openxmlformats.org/officeDocument/2006/relationships/image" Target="../media/image4.gif"/><Relationship Id="rId6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3055" y="581084"/>
            <a:ext cx="4532558" cy="28460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1078" y="3602038"/>
            <a:ext cx="2989844" cy="183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9427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lv-LV" dirty="0" err="1">
                <a:solidFill>
                  <a:srgbClr val="7030A0"/>
                </a:solidFill>
                <a:latin typeface="Lucida Console" panose="020B0609040504020204" pitchFamily="49" charset="0"/>
              </a:rPr>
              <a:t>Clasical</a:t>
            </a:r>
            <a:r>
              <a:rPr lang="lv-LV" dirty="0">
                <a:solidFill>
                  <a:srgbClr val="7030A0"/>
                </a:solidFill>
                <a:latin typeface="Lucida Console" panose="020B0609040504020204" pitchFamily="49" charset="0"/>
              </a:rPr>
              <a:t> </a:t>
            </a:r>
            <a:r>
              <a:rPr lang="lv-LV" dirty="0" err="1">
                <a:solidFill>
                  <a:srgbClr val="7030A0"/>
                </a:solidFill>
                <a:latin typeface="Lucida Console" panose="020B0609040504020204" pitchFamily="49" charset="0"/>
              </a:rPr>
              <a:t>winter</a:t>
            </a:r>
            <a:r>
              <a:rPr lang="lv-LV" dirty="0">
                <a:solidFill>
                  <a:srgbClr val="7030A0"/>
                </a:solidFill>
                <a:latin typeface="Lucida Console" panose="020B0609040504020204" pitchFamily="49" charset="0"/>
              </a:rPr>
              <a:t> </a:t>
            </a:r>
            <a:r>
              <a:rPr lang="lv-LV" dirty="0" err="1">
                <a:solidFill>
                  <a:srgbClr val="7030A0"/>
                </a:solidFill>
                <a:latin typeface="Lucida Console" panose="020B0609040504020204" pitchFamily="49" charset="0"/>
              </a:rPr>
              <a:t>and</a:t>
            </a:r>
            <a:r>
              <a:rPr lang="lv-LV" dirty="0">
                <a:solidFill>
                  <a:srgbClr val="7030A0"/>
                </a:solidFill>
                <a:latin typeface="Lucida Console" panose="020B0609040504020204" pitchFamily="49" charset="0"/>
              </a:rPr>
              <a:t> </a:t>
            </a:r>
            <a:r>
              <a:rPr lang="lv-LV" dirty="0" err="1">
                <a:solidFill>
                  <a:srgbClr val="7030A0"/>
                </a:solidFill>
                <a:latin typeface="Lucida Console" panose="020B0609040504020204" pitchFamily="49" charset="0"/>
              </a:rPr>
              <a:t>spring</a:t>
            </a:r>
            <a:r>
              <a:rPr lang="lv-LV" dirty="0">
                <a:solidFill>
                  <a:srgbClr val="7030A0"/>
                </a:solidFill>
                <a:latin typeface="Lucida Console" panose="020B0609040504020204" pitchFamily="49" charset="0"/>
              </a:rPr>
              <a:t> </a:t>
            </a:r>
            <a:r>
              <a:rPr lang="lv-LV" dirty="0" err="1">
                <a:solidFill>
                  <a:srgbClr val="7030A0"/>
                </a:solidFill>
                <a:latin typeface="Lucida Console" panose="020B0609040504020204" pitchFamily="49" charset="0"/>
              </a:rPr>
              <a:t>cold</a:t>
            </a:r>
            <a:r>
              <a:rPr lang="lv-LV" dirty="0">
                <a:solidFill>
                  <a:srgbClr val="7030A0"/>
                </a:solidFill>
                <a:latin typeface="Lucida Console" panose="020B0609040504020204" pitchFamily="49" charset="0"/>
              </a:rPr>
              <a:t> </a:t>
            </a:r>
            <a:r>
              <a:rPr lang="lv-LV" dirty="0" err="1">
                <a:solidFill>
                  <a:srgbClr val="7030A0"/>
                </a:solidFill>
                <a:latin typeface="Lucida Console" panose="020B0609040504020204" pitchFamily="49" charset="0"/>
              </a:rPr>
              <a:t>treatment</a:t>
            </a:r>
            <a:r>
              <a:rPr lang="lv-LV" dirty="0">
                <a:solidFill>
                  <a:srgbClr val="7030A0"/>
                </a:solidFill>
                <a:latin typeface="Lucida Console" panose="020B0609040504020204" pitchFamily="49" charset="0"/>
              </a:rPr>
              <a:t> </a:t>
            </a:r>
            <a:r>
              <a:rPr lang="lv-LV" dirty="0" err="1">
                <a:solidFill>
                  <a:srgbClr val="7030A0"/>
                </a:solidFill>
                <a:latin typeface="Lucida Console" panose="020B0609040504020204" pitchFamily="49" charset="0"/>
              </a:rPr>
              <a:t>and</a:t>
            </a:r>
            <a:r>
              <a:rPr lang="lv-LV" dirty="0">
                <a:solidFill>
                  <a:srgbClr val="7030A0"/>
                </a:solidFill>
                <a:latin typeface="Lucida Console" panose="020B0609040504020204" pitchFamily="49" charset="0"/>
              </a:rPr>
              <a:t> </a:t>
            </a:r>
            <a:r>
              <a:rPr lang="lv-LV" dirty="0" err="1">
                <a:solidFill>
                  <a:srgbClr val="7030A0"/>
                </a:solidFill>
                <a:latin typeface="Lucida Console" panose="020B0609040504020204" pitchFamily="49" charset="0"/>
              </a:rPr>
              <a:t>imunity</a:t>
            </a:r>
            <a:r>
              <a:rPr lang="lv-LV" dirty="0">
                <a:solidFill>
                  <a:srgbClr val="7030A0"/>
                </a:solidFill>
                <a:latin typeface="Lucida Console" panose="020B0609040504020204" pitchFamily="49" charset="0"/>
              </a:rPr>
              <a:t> </a:t>
            </a:r>
            <a:r>
              <a:rPr lang="lv-LV" dirty="0" err="1">
                <a:solidFill>
                  <a:srgbClr val="7030A0"/>
                </a:solidFill>
                <a:latin typeface="Lucida Console" panose="020B0609040504020204" pitchFamily="49" charset="0"/>
              </a:rPr>
              <a:t>booster</a:t>
            </a:r>
            <a:endParaRPr lang="lv-LV" dirty="0">
              <a:solidFill>
                <a:srgbClr val="7030A0"/>
              </a:solidFill>
              <a:latin typeface="Lucida Console" panose="020B0609040504020204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6540" y="2068512"/>
            <a:ext cx="7218920" cy="405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7586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dirty="0" err="1">
                <a:solidFill>
                  <a:srgbClr val="7030A0"/>
                </a:solidFill>
                <a:latin typeface="Lucida Console" panose="020B0609040504020204" pitchFamily="49" charset="0"/>
              </a:rPr>
              <a:t>Traditional</a:t>
            </a:r>
            <a:r>
              <a:rPr lang="lv-LV" dirty="0">
                <a:solidFill>
                  <a:srgbClr val="7030A0"/>
                </a:solidFill>
                <a:latin typeface="Lucida Console" panose="020B0609040504020204" pitchFamily="49" charset="0"/>
              </a:rPr>
              <a:t> </a:t>
            </a:r>
            <a:r>
              <a:rPr lang="lv-LV" dirty="0" err="1">
                <a:solidFill>
                  <a:srgbClr val="7030A0"/>
                </a:solidFill>
                <a:latin typeface="Lucida Console" panose="020B0609040504020204" pitchFamily="49" charset="0"/>
              </a:rPr>
              <a:t>usage</a:t>
            </a:r>
            <a:endParaRPr lang="lv-LV" dirty="0">
              <a:solidFill>
                <a:srgbClr val="7030A0"/>
              </a:solidFill>
              <a:latin typeface="Lucida Console" panose="020B0609040504020204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3421" y="2548580"/>
            <a:ext cx="2714625" cy="27146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1655" y="2548580"/>
            <a:ext cx="4017624" cy="2648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1369" y="2434666"/>
            <a:ext cx="2762250" cy="27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5886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3368" y="145397"/>
            <a:ext cx="10515600" cy="1325563"/>
          </a:xfrm>
        </p:spPr>
        <p:txBody>
          <a:bodyPr/>
          <a:lstStyle/>
          <a:p>
            <a:pPr algn="ctr"/>
            <a:r>
              <a:rPr lang="lv-LV" dirty="0">
                <a:solidFill>
                  <a:srgbClr val="7030A0"/>
                </a:solidFill>
                <a:latin typeface="Lucida Console" panose="020B0609040504020204" pitchFamily="49" charset="0"/>
              </a:rPr>
              <a:t>Less </a:t>
            </a:r>
            <a:r>
              <a:rPr lang="lv-LV" dirty="0" err="1">
                <a:solidFill>
                  <a:srgbClr val="7030A0"/>
                </a:solidFill>
                <a:latin typeface="Lucida Console" panose="020B0609040504020204" pitchFamily="49" charset="0"/>
              </a:rPr>
              <a:t>known</a:t>
            </a:r>
            <a:r>
              <a:rPr lang="lv-LV" dirty="0">
                <a:solidFill>
                  <a:srgbClr val="7030A0"/>
                </a:solidFill>
                <a:latin typeface="Lucida Console" panose="020B0609040504020204" pitchFamily="49" charset="0"/>
              </a:rPr>
              <a:t> </a:t>
            </a:r>
            <a:r>
              <a:rPr lang="lv-LV" dirty="0" err="1">
                <a:solidFill>
                  <a:srgbClr val="7030A0"/>
                </a:solidFill>
                <a:latin typeface="Lucida Console" panose="020B0609040504020204" pitchFamily="49" charset="0"/>
              </a:rPr>
              <a:t>products</a:t>
            </a:r>
            <a:endParaRPr lang="lv-LV" dirty="0">
              <a:solidFill>
                <a:srgbClr val="7030A0"/>
              </a:solidFill>
              <a:latin typeface="Lucida Console" panose="020B0609040504020204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7126" y="1815905"/>
            <a:ext cx="1524000" cy="152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9794" y="3945925"/>
            <a:ext cx="2593676" cy="25936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5387" y="1130105"/>
            <a:ext cx="2181225" cy="289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1385" y="3618117"/>
            <a:ext cx="3119566" cy="311956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4727" y="3855309"/>
            <a:ext cx="2791758" cy="279175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0614" y="1282010"/>
            <a:ext cx="2762250" cy="27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9306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5292" y="-32222"/>
            <a:ext cx="10515600" cy="1325563"/>
          </a:xfrm>
        </p:spPr>
        <p:txBody>
          <a:bodyPr/>
          <a:lstStyle/>
          <a:p>
            <a:pPr algn="ctr"/>
            <a:r>
              <a:rPr lang="lv-LV" b="1" dirty="0" err="1">
                <a:solidFill>
                  <a:srgbClr val="7030A0"/>
                </a:solidFill>
              </a:rPr>
              <a:t>Gourmet</a:t>
            </a:r>
            <a:endParaRPr lang="lv-LV" b="1" dirty="0">
              <a:solidFill>
                <a:srgbClr val="7030A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6072" y="1377607"/>
            <a:ext cx="4351338" cy="4351338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9704" y="1268499"/>
            <a:ext cx="2143125" cy="21431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7179" y="3641123"/>
            <a:ext cx="3608173" cy="270613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66918" y="1970730"/>
            <a:ext cx="3707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b="1" dirty="0">
                <a:solidFill>
                  <a:srgbClr val="7030A0"/>
                </a:solidFill>
              </a:rPr>
              <a:t>Black </a:t>
            </a:r>
            <a:r>
              <a:rPr lang="lv-LV" b="1" dirty="0" err="1">
                <a:solidFill>
                  <a:srgbClr val="7030A0"/>
                </a:solidFill>
              </a:rPr>
              <a:t>currant</a:t>
            </a:r>
            <a:r>
              <a:rPr lang="lv-LV" b="1" dirty="0">
                <a:solidFill>
                  <a:srgbClr val="7030A0"/>
                </a:solidFill>
              </a:rPr>
              <a:t> </a:t>
            </a:r>
            <a:r>
              <a:rPr lang="lv-LV" b="1" dirty="0" err="1">
                <a:solidFill>
                  <a:srgbClr val="7030A0"/>
                </a:solidFill>
              </a:rPr>
              <a:t>pepper</a:t>
            </a:r>
            <a:endParaRPr lang="lv-LV" b="1" dirty="0">
              <a:solidFill>
                <a:srgbClr val="7030A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60541" y="1589903"/>
            <a:ext cx="1894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lv-LV" dirty="0" err="1"/>
              <a:t>Fish</a:t>
            </a:r>
            <a:endParaRPr lang="lv-LV" dirty="0"/>
          </a:p>
          <a:p>
            <a:pPr marL="285750" indent="-285750">
              <a:buFontTx/>
              <a:buChar char="-"/>
            </a:pPr>
            <a:r>
              <a:rPr lang="lv-LV" dirty="0" err="1"/>
              <a:t>Meat</a:t>
            </a:r>
            <a:endParaRPr lang="lv-LV" dirty="0"/>
          </a:p>
          <a:p>
            <a:pPr marL="285750" indent="-285750">
              <a:buFontTx/>
              <a:buChar char="-"/>
            </a:pPr>
            <a:r>
              <a:rPr lang="lv-LV" dirty="0" err="1"/>
              <a:t>Chicken</a:t>
            </a:r>
            <a:r>
              <a:rPr lang="lv-LV" dirty="0"/>
              <a:t>,</a:t>
            </a:r>
          </a:p>
          <a:p>
            <a:pPr marL="285750" indent="-285750">
              <a:buFontTx/>
              <a:buChar char="-"/>
            </a:pPr>
            <a:r>
              <a:rPr lang="lv-LV" dirty="0" err="1"/>
              <a:t>Duck</a:t>
            </a:r>
            <a:endParaRPr lang="lv-LV" dirty="0"/>
          </a:p>
        </p:txBody>
      </p:sp>
      <p:sp>
        <p:nvSpPr>
          <p:cNvPr id="12" name="TextBox 11"/>
          <p:cNvSpPr txBox="1"/>
          <p:nvPr/>
        </p:nvSpPr>
        <p:spPr>
          <a:xfrm>
            <a:off x="6507892" y="5552303"/>
            <a:ext cx="4366053" cy="923330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lv-LV" dirty="0" err="1"/>
              <a:t>Stews</a:t>
            </a:r>
            <a:r>
              <a:rPr lang="lv-LV" dirty="0"/>
              <a:t>,</a:t>
            </a:r>
          </a:p>
          <a:p>
            <a:pPr marL="285750" indent="-285750">
              <a:buFontTx/>
              <a:buChar char="-"/>
            </a:pPr>
            <a:r>
              <a:rPr lang="lv-LV" dirty="0" err="1"/>
              <a:t>Vegetables</a:t>
            </a:r>
            <a:r>
              <a:rPr lang="lv-LV" dirty="0"/>
              <a:t>,</a:t>
            </a:r>
          </a:p>
          <a:p>
            <a:pPr marL="285750" indent="-285750">
              <a:buFontTx/>
              <a:buChar char="-"/>
            </a:pPr>
            <a:r>
              <a:rPr lang="lv-LV" dirty="0" err="1"/>
              <a:t>Eggs</a:t>
            </a:r>
            <a:r>
              <a:rPr lang="lv-LV" dirty="0"/>
              <a:t>,</a:t>
            </a:r>
          </a:p>
          <a:p>
            <a:pPr marL="285750" indent="-285750">
              <a:buFontTx/>
              <a:buChar char="-"/>
            </a:pPr>
            <a:r>
              <a:rPr lang="lv-LV" dirty="0" err="1"/>
              <a:t>Caserole</a:t>
            </a:r>
            <a:r>
              <a:rPr lang="lv-LV" dirty="0"/>
              <a:t>,</a:t>
            </a:r>
          </a:p>
          <a:p>
            <a:pPr marL="285750" indent="-285750">
              <a:buFontTx/>
              <a:buChar char="-"/>
            </a:pPr>
            <a:r>
              <a:rPr lang="lv-LV" dirty="0"/>
              <a:t>Deserts,</a:t>
            </a:r>
          </a:p>
          <a:p>
            <a:pPr marL="285750" indent="-285750">
              <a:buFontTx/>
              <a:buChar char="-"/>
            </a:pPr>
            <a:r>
              <a:rPr lang="lv-LV" dirty="0" err="1"/>
              <a:t>Chocolate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8521848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0614" y="195584"/>
            <a:ext cx="4635386" cy="1325563"/>
          </a:xfrm>
        </p:spPr>
        <p:txBody>
          <a:bodyPr/>
          <a:lstStyle/>
          <a:p>
            <a:pPr algn="ctr"/>
            <a:r>
              <a:rPr lang="lv-LV" dirty="0">
                <a:solidFill>
                  <a:srgbClr val="7030A0"/>
                </a:solidFill>
                <a:latin typeface="Lucida Console" panose="020B0609040504020204" pitchFamily="49" charset="0"/>
              </a:rPr>
              <a:t>Alkohol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5575" y="2298228"/>
            <a:ext cx="2223235" cy="40814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8725" y="2526827"/>
            <a:ext cx="2607275" cy="43454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2911" y="4143676"/>
            <a:ext cx="3794935" cy="25272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323" y="4699557"/>
            <a:ext cx="1971418" cy="197141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5084" y="1919287"/>
            <a:ext cx="2391032" cy="23910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273" y="1919287"/>
            <a:ext cx="3707027" cy="278027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984" y="746598"/>
            <a:ext cx="3093308" cy="309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806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7030A0"/>
                </a:solidFill>
                <a:latin typeface="Lucida Console" panose="020B0609040504020204" pitchFamily="49" charset="0"/>
              </a:rPr>
              <a:t>And finally cosmetics, perfume, and many other products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9211" y="1563258"/>
            <a:ext cx="5274016" cy="52740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2309" y="2069755"/>
            <a:ext cx="4458647" cy="43516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691" y="2069755"/>
            <a:ext cx="2191736" cy="444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095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5674" y="879515"/>
            <a:ext cx="10002795" cy="1237607"/>
          </a:xfrm>
        </p:spPr>
        <p:txBody>
          <a:bodyPr/>
          <a:lstStyle/>
          <a:p>
            <a:r>
              <a:rPr lang="lv-LV" dirty="0" err="1">
                <a:solidFill>
                  <a:srgbClr val="7030A0"/>
                </a:solidFill>
                <a:latin typeface="Lucida Console" panose="020B0609040504020204" pitchFamily="49" charset="0"/>
              </a:rPr>
              <a:t>Thank</a:t>
            </a:r>
            <a:r>
              <a:rPr lang="lv-LV" dirty="0">
                <a:solidFill>
                  <a:srgbClr val="7030A0"/>
                </a:solidFill>
                <a:latin typeface="Lucida Console" panose="020B0609040504020204" pitchFamily="49" charset="0"/>
              </a:rPr>
              <a:t> </a:t>
            </a:r>
            <a:r>
              <a:rPr lang="lv-LV" dirty="0" err="1">
                <a:solidFill>
                  <a:srgbClr val="7030A0"/>
                </a:solidFill>
                <a:latin typeface="Lucida Console" panose="020B0609040504020204" pitchFamily="49" charset="0"/>
              </a:rPr>
              <a:t>you</a:t>
            </a:r>
            <a:r>
              <a:rPr lang="lv-LV" dirty="0">
                <a:solidFill>
                  <a:srgbClr val="7030A0"/>
                </a:solidFill>
                <a:latin typeface="Lucida Console" panose="020B0609040504020204" pitchFamily="49" charset="0"/>
              </a:rPr>
              <a:t> </a:t>
            </a:r>
            <a:r>
              <a:rPr lang="lv-LV" dirty="0" err="1">
                <a:solidFill>
                  <a:srgbClr val="7030A0"/>
                </a:solidFill>
                <a:latin typeface="Lucida Console" panose="020B0609040504020204" pitchFamily="49" charset="0"/>
              </a:rPr>
              <a:t>for</a:t>
            </a:r>
            <a:r>
              <a:rPr lang="lv-LV" dirty="0">
                <a:solidFill>
                  <a:srgbClr val="7030A0"/>
                </a:solidFill>
                <a:latin typeface="Lucida Console" panose="020B0609040504020204" pitchFamily="49" charset="0"/>
              </a:rPr>
              <a:t> </a:t>
            </a:r>
            <a:r>
              <a:rPr lang="lv-LV" dirty="0" err="1">
                <a:solidFill>
                  <a:srgbClr val="7030A0"/>
                </a:solidFill>
                <a:latin typeface="Lucida Console" panose="020B0609040504020204" pitchFamily="49" charset="0"/>
              </a:rPr>
              <a:t>your</a:t>
            </a:r>
            <a:r>
              <a:rPr lang="lv-LV" dirty="0">
                <a:solidFill>
                  <a:srgbClr val="7030A0"/>
                </a:solidFill>
                <a:latin typeface="Lucida Console" panose="020B0609040504020204" pitchFamily="49" charset="0"/>
              </a:rPr>
              <a:t> </a:t>
            </a:r>
            <a:r>
              <a:rPr lang="lv-LV" dirty="0" err="1">
                <a:solidFill>
                  <a:srgbClr val="7030A0"/>
                </a:solidFill>
                <a:latin typeface="Lucida Console" panose="020B0609040504020204" pitchFamily="49" charset="0"/>
              </a:rPr>
              <a:t>attention</a:t>
            </a:r>
            <a:r>
              <a:rPr lang="lv-LV" dirty="0">
                <a:solidFill>
                  <a:srgbClr val="7030A0"/>
                </a:solidFill>
                <a:latin typeface="Lucida Console" panose="020B0609040504020204" pitchFamily="49" charset="0"/>
              </a:rPr>
              <a:t>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4724" y="1869988"/>
            <a:ext cx="2913449" cy="43701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1388" y="1869987"/>
            <a:ext cx="4496063" cy="43701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817" y="197708"/>
            <a:ext cx="1638300" cy="1028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1492" y="10297"/>
            <a:ext cx="1240508" cy="1216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68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dirty="0" err="1">
                <a:solidFill>
                  <a:srgbClr val="7030A0"/>
                </a:solidFill>
                <a:latin typeface="Lucida Console" panose="020B0609040504020204" pitchFamily="49" charset="0"/>
              </a:rPr>
              <a:t>Where</a:t>
            </a:r>
            <a:r>
              <a:rPr lang="lv-LV" dirty="0">
                <a:solidFill>
                  <a:srgbClr val="7030A0"/>
                </a:solidFill>
                <a:latin typeface="Lucida Console" panose="020B0609040504020204" pitchFamily="49" charset="0"/>
              </a:rPr>
              <a:t> </a:t>
            </a:r>
            <a:r>
              <a:rPr lang="lv-LV" dirty="0" err="1">
                <a:solidFill>
                  <a:srgbClr val="7030A0"/>
                </a:solidFill>
                <a:latin typeface="Lucida Console" panose="020B0609040504020204" pitchFamily="49" charset="0"/>
              </a:rPr>
              <a:t>we</a:t>
            </a:r>
            <a:r>
              <a:rPr lang="lv-LV" dirty="0">
                <a:solidFill>
                  <a:srgbClr val="7030A0"/>
                </a:solidFill>
                <a:latin typeface="Lucida Console" panose="020B0609040504020204" pitchFamily="49" charset="0"/>
              </a:rPr>
              <a:t> </a:t>
            </a:r>
            <a:r>
              <a:rPr lang="lv-LV" dirty="0" err="1">
                <a:solidFill>
                  <a:srgbClr val="7030A0"/>
                </a:solidFill>
                <a:latin typeface="Lucida Console" panose="020B0609040504020204" pitchFamily="49" charset="0"/>
              </a:rPr>
              <a:t>are</a:t>
            </a:r>
            <a:endParaRPr lang="lv-LV" dirty="0">
              <a:solidFill>
                <a:srgbClr val="7030A0"/>
              </a:solidFill>
              <a:latin typeface="Lucida Console" panose="020B0609040504020204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718" y="1430237"/>
            <a:ext cx="10324563" cy="51003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365125"/>
            <a:ext cx="16383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347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dirty="0" err="1">
                <a:solidFill>
                  <a:srgbClr val="7030A0"/>
                </a:solidFill>
                <a:latin typeface="Lucida Console" panose="020B0609040504020204" pitchFamily="49" charset="0"/>
              </a:rPr>
              <a:t>How</a:t>
            </a:r>
            <a:r>
              <a:rPr lang="lv-LV" dirty="0">
                <a:solidFill>
                  <a:srgbClr val="7030A0"/>
                </a:solidFill>
                <a:latin typeface="Lucida Console" panose="020B0609040504020204" pitchFamily="49" charset="0"/>
              </a:rPr>
              <a:t> </a:t>
            </a:r>
            <a:r>
              <a:rPr lang="lv-LV" dirty="0" err="1">
                <a:solidFill>
                  <a:srgbClr val="7030A0"/>
                </a:solidFill>
                <a:latin typeface="Lucida Console" panose="020B0609040504020204" pitchFamily="49" charset="0"/>
              </a:rPr>
              <a:t>did</a:t>
            </a:r>
            <a:r>
              <a:rPr lang="lv-LV" dirty="0">
                <a:solidFill>
                  <a:srgbClr val="7030A0"/>
                </a:solidFill>
                <a:latin typeface="Lucida Console" panose="020B0609040504020204" pitchFamily="49" charset="0"/>
              </a:rPr>
              <a:t> it </a:t>
            </a:r>
            <a:r>
              <a:rPr lang="lv-LV" dirty="0" err="1">
                <a:solidFill>
                  <a:srgbClr val="7030A0"/>
                </a:solidFill>
                <a:latin typeface="Lucida Console" panose="020B0609040504020204" pitchFamily="49" charset="0"/>
              </a:rPr>
              <a:t>all</a:t>
            </a:r>
            <a:r>
              <a:rPr lang="lv-LV" dirty="0">
                <a:solidFill>
                  <a:srgbClr val="7030A0"/>
                </a:solidFill>
                <a:latin typeface="Lucida Console" panose="020B0609040504020204" pitchFamily="49" charset="0"/>
              </a:rPr>
              <a:t> start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v-LV" dirty="0" err="1">
                <a:solidFill>
                  <a:srgbClr val="7030A0"/>
                </a:solidFill>
              </a:rPr>
              <a:t>Location</a:t>
            </a:r>
            <a:r>
              <a:rPr lang="lv-LV" dirty="0">
                <a:solidFill>
                  <a:srgbClr val="7030A0"/>
                </a:solidFill>
              </a:rPr>
              <a:t> – </a:t>
            </a:r>
            <a:r>
              <a:rPr lang="lv-LV" dirty="0" err="1">
                <a:solidFill>
                  <a:srgbClr val="7030A0"/>
                </a:solidFill>
              </a:rPr>
              <a:t>next</a:t>
            </a:r>
            <a:r>
              <a:rPr lang="lv-LV" dirty="0">
                <a:solidFill>
                  <a:srgbClr val="7030A0"/>
                </a:solidFill>
              </a:rPr>
              <a:t> to </a:t>
            </a:r>
            <a:r>
              <a:rPr lang="lv-LV" dirty="0" err="1">
                <a:solidFill>
                  <a:srgbClr val="7030A0"/>
                </a:solidFill>
              </a:rPr>
              <a:t>my</a:t>
            </a:r>
            <a:r>
              <a:rPr lang="lv-LV" dirty="0">
                <a:solidFill>
                  <a:srgbClr val="7030A0"/>
                </a:solidFill>
              </a:rPr>
              <a:t> </a:t>
            </a:r>
            <a:r>
              <a:rPr lang="lv-LV" dirty="0" err="1">
                <a:solidFill>
                  <a:srgbClr val="7030A0"/>
                </a:solidFill>
              </a:rPr>
              <a:t>house</a:t>
            </a:r>
            <a:endParaRPr lang="lv-LV" dirty="0">
              <a:solidFill>
                <a:srgbClr val="7030A0"/>
              </a:solidFill>
            </a:endParaRPr>
          </a:p>
          <a:p>
            <a:endParaRPr lang="lv-LV" dirty="0">
              <a:solidFill>
                <a:srgbClr val="7030A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392" y="4502150"/>
            <a:ext cx="1933575" cy="1809750"/>
          </a:xfrm>
          <a:prstGeom prst="rect">
            <a:avLst/>
          </a:prstGeom>
        </p:spPr>
      </p:pic>
      <p:pic>
        <p:nvPicPr>
          <p:cNvPr id="6" name="cultiva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72128" y="2578078"/>
            <a:ext cx="4304380" cy="2367409"/>
          </a:xfrm>
          <a:prstGeom prst="rect">
            <a:avLst/>
          </a:prstGeom>
        </p:spPr>
      </p:pic>
      <p:pic>
        <p:nvPicPr>
          <p:cNvPr id="7" name="Mowerin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00721" y="2061835"/>
            <a:ext cx="4765887" cy="26212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55216" y="3555557"/>
            <a:ext cx="1808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b="1" dirty="0">
                <a:solidFill>
                  <a:srgbClr val="7030A0"/>
                </a:solidFill>
              </a:rPr>
              <a:t>2015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45171" y="2168029"/>
            <a:ext cx="1021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b="1" dirty="0">
                <a:solidFill>
                  <a:srgbClr val="7030A0"/>
                </a:solidFill>
              </a:rPr>
              <a:t>2016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1613" y="4919282"/>
            <a:ext cx="1188608" cy="164762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8720" y="72983"/>
            <a:ext cx="1650159" cy="161770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828" y="513556"/>
            <a:ext cx="16383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79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8930" y="126585"/>
            <a:ext cx="10515600" cy="1325563"/>
          </a:xfrm>
        </p:spPr>
        <p:txBody>
          <a:bodyPr/>
          <a:lstStyle/>
          <a:p>
            <a:pPr algn="ctr"/>
            <a:r>
              <a:rPr lang="lv-LV" dirty="0">
                <a:solidFill>
                  <a:srgbClr val="7030A0"/>
                </a:solidFill>
                <a:latin typeface="Lucida Console" panose="020B0609040504020204" pitchFamily="49" charset="0"/>
              </a:rPr>
              <a:t>In 1 </a:t>
            </a:r>
            <a:r>
              <a:rPr lang="lv-LV" dirty="0" err="1">
                <a:solidFill>
                  <a:srgbClr val="7030A0"/>
                </a:solidFill>
                <a:latin typeface="Lucida Console" panose="020B0609040504020204" pitchFamily="49" charset="0"/>
              </a:rPr>
              <a:t>year</a:t>
            </a:r>
            <a:endParaRPr lang="lv-LV" dirty="0">
              <a:solidFill>
                <a:srgbClr val="7030A0"/>
              </a:solidFill>
              <a:latin typeface="Lucida Console" panose="020B0609040504020204" pitchFamily="49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575" y="1123260"/>
            <a:ext cx="5330844" cy="3553896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9587" y="2529016"/>
            <a:ext cx="5459805" cy="36398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9176" y="297063"/>
            <a:ext cx="1464987" cy="14361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7847" y="5159481"/>
            <a:ext cx="16383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2779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892" y="340895"/>
            <a:ext cx="4281366" cy="61165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6327" y="2491408"/>
            <a:ext cx="6331226" cy="4220817"/>
          </a:xfrm>
          <a:prstGeom prst="rect">
            <a:avLst/>
          </a:prstGeom>
        </p:spPr>
      </p:pic>
      <p:pic>
        <p:nvPicPr>
          <p:cNvPr id="1026" name="Picture 2" descr="Attēlu rezultāti vaicājumam “bio logo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71553" y="340895"/>
            <a:ext cx="2286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416245" y="377658"/>
            <a:ext cx="38553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400" b="1" dirty="0">
                <a:solidFill>
                  <a:srgbClr val="7030A0"/>
                </a:solidFill>
                <a:latin typeface="Lucida Console" panose="020B0609040504020204" pitchFamily="49" charset="0"/>
              </a:rPr>
              <a:t>10 HA BIO CERTIFIED</a:t>
            </a:r>
          </a:p>
          <a:p>
            <a:pPr algn="ctr"/>
            <a:r>
              <a:rPr lang="lv-LV" sz="2400" b="1" dirty="0">
                <a:solidFill>
                  <a:srgbClr val="7030A0"/>
                </a:solidFill>
                <a:latin typeface="Lucida Console" panose="020B0609040504020204" pitchFamily="49" charset="0"/>
              </a:rPr>
              <a:t>BLACK CURRANT PLANTATIONS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4003" y="1462708"/>
            <a:ext cx="1638300" cy="10287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333351" y="1698226"/>
            <a:ext cx="2158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dirty="0">
                <a:solidFill>
                  <a:srgbClr val="7030A0"/>
                </a:solidFill>
              </a:rPr>
              <a:t>+ 50 ha to </a:t>
            </a:r>
            <a:r>
              <a:rPr lang="lv-LV" dirty="0" err="1">
                <a:solidFill>
                  <a:srgbClr val="7030A0"/>
                </a:solidFill>
              </a:rPr>
              <a:t>be</a:t>
            </a:r>
            <a:r>
              <a:rPr lang="lv-LV" dirty="0">
                <a:solidFill>
                  <a:srgbClr val="7030A0"/>
                </a:solidFill>
              </a:rPr>
              <a:t> </a:t>
            </a:r>
            <a:r>
              <a:rPr lang="lv-LV" dirty="0" err="1">
                <a:solidFill>
                  <a:srgbClr val="7030A0"/>
                </a:solidFill>
              </a:rPr>
              <a:t>planted</a:t>
            </a:r>
            <a:r>
              <a:rPr lang="lv-LV" dirty="0">
                <a:solidFill>
                  <a:srgbClr val="7030A0"/>
                </a:solidFill>
              </a:rPr>
              <a:t> </a:t>
            </a:r>
            <a:r>
              <a:rPr lang="lv-LV" dirty="0" err="1">
                <a:solidFill>
                  <a:srgbClr val="7030A0"/>
                </a:solidFill>
              </a:rPr>
              <a:t>year</a:t>
            </a:r>
            <a:r>
              <a:rPr lang="lv-LV" dirty="0">
                <a:solidFill>
                  <a:srgbClr val="7030A0"/>
                </a:solidFill>
              </a:rPr>
              <a:t> 2017</a:t>
            </a:r>
          </a:p>
        </p:txBody>
      </p:sp>
    </p:spTree>
    <p:extLst>
      <p:ext uri="{BB962C8B-B14F-4D97-AF65-F5344CB8AC3E}">
        <p14:creationId xmlns:p14="http://schemas.microsoft.com/office/powerpoint/2010/main" val="3628251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dirty="0">
                <a:solidFill>
                  <a:srgbClr val="7030A0"/>
                </a:solidFill>
                <a:latin typeface="Lucida Console" panose="020B0609040504020204" pitchFamily="49" charset="0"/>
              </a:rPr>
              <a:t>First test </a:t>
            </a:r>
            <a:r>
              <a:rPr lang="en-US" dirty="0">
                <a:solidFill>
                  <a:srgbClr val="7030A0"/>
                </a:solidFill>
                <a:latin typeface="Lucida Console" panose="020B0609040504020204" pitchFamily="49" charset="0"/>
              </a:rPr>
              <a:t>harvest</a:t>
            </a:r>
            <a:r>
              <a:rPr lang="lv-LV" dirty="0">
                <a:solidFill>
                  <a:srgbClr val="7030A0"/>
                </a:solidFill>
                <a:latin typeface="Lucida Console" panose="020B0609040504020204" pitchFamily="49" charset="0"/>
              </a:rPr>
              <a:t> 2016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99" y="1433379"/>
            <a:ext cx="2859627" cy="50951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5467" y="1433378"/>
            <a:ext cx="3400981" cy="50951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089" y="1433380"/>
            <a:ext cx="3339710" cy="50951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952" y="404678"/>
            <a:ext cx="1638300" cy="10287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3185" y="510252"/>
            <a:ext cx="1270614" cy="77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617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dirty="0">
                <a:solidFill>
                  <a:srgbClr val="7030A0"/>
                </a:solidFill>
                <a:latin typeface="Lucida Console" panose="020B0609040504020204" pitchFamily="49" charset="0"/>
              </a:rPr>
              <a:t>Test </a:t>
            </a:r>
            <a:r>
              <a:rPr lang="lv-LV" dirty="0" err="1">
                <a:solidFill>
                  <a:srgbClr val="7030A0"/>
                </a:solidFill>
                <a:latin typeface="Lucida Console" panose="020B0609040504020204" pitchFamily="49" charset="0"/>
              </a:rPr>
              <a:t>product</a:t>
            </a:r>
            <a:endParaRPr lang="lv-LV" dirty="0">
              <a:solidFill>
                <a:srgbClr val="7030A0"/>
              </a:solidFill>
              <a:latin typeface="Lucida Console" panose="020B0609040504020204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9849" y="1600457"/>
            <a:ext cx="4192302" cy="49450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725" y="566801"/>
            <a:ext cx="1638300" cy="1028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9665" y="2529014"/>
            <a:ext cx="2990455" cy="29316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725" y="5326277"/>
            <a:ext cx="1304925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0035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dirty="0" err="1">
                <a:solidFill>
                  <a:srgbClr val="7030A0"/>
                </a:solidFill>
                <a:latin typeface="Lucida Console" panose="020B0609040504020204" pitchFamily="49" charset="0"/>
              </a:rPr>
              <a:t>Why</a:t>
            </a:r>
            <a:r>
              <a:rPr lang="lv-LV" dirty="0">
                <a:solidFill>
                  <a:srgbClr val="7030A0"/>
                </a:solidFill>
                <a:latin typeface="Lucida Console" panose="020B0609040504020204" pitchFamily="49" charset="0"/>
              </a:rPr>
              <a:t>?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1240" y="1387593"/>
            <a:ext cx="7269519" cy="4830560"/>
          </a:xfrm>
        </p:spPr>
      </p:pic>
    </p:spTree>
    <p:extLst>
      <p:ext uri="{BB962C8B-B14F-4D97-AF65-F5344CB8AC3E}">
        <p14:creationId xmlns:p14="http://schemas.microsoft.com/office/powerpoint/2010/main" val="37604531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344" y="82378"/>
            <a:ext cx="5682623" cy="66850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5133" y="1615001"/>
            <a:ext cx="5754511" cy="52429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2082" y="204402"/>
            <a:ext cx="1638300" cy="1028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8555" y="82378"/>
            <a:ext cx="1303445" cy="12199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2388" y="310206"/>
            <a:ext cx="1334455" cy="81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1255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93</Words>
  <Application>Microsoft Macintosh PowerPoint</Application>
  <PresentationFormat>Custom</PresentationFormat>
  <Paragraphs>30</Paragraphs>
  <Slides>16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Where we are</vt:lpstr>
      <vt:lpstr>How did it all start</vt:lpstr>
      <vt:lpstr>In 1 year</vt:lpstr>
      <vt:lpstr>PowerPoint Presentation</vt:lpstr>
      <vt:lpstr>First test harvest 2016</vt:lpstr>
      <vt:lpstr>Test product</vt:lpstr>
      <vt:lpstr>Why?</vt:lpstr>
      <vt:lpstr>PowerPoint Presentation</vt:lpstr>
      <vt:lpstr>Clasical winter and spring cold treatment and imunity booster</vt:lpstr>
      <vt:lpstr>Traditional usage</vt:lpstr>
      <vt:lpstr>Less known products</vt:lpstr>
      <vt:lpstr>Gourmet</vt:lpstr>
      <vt:lpstr>Alkohol</vt:lpstr>
      <vt:lpstr>And finally cosmetics, perfume, and many other products</vt:lpstr>
      <vt:lpstr>Thank you for your attention!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gundars bojars</dc:creator>
  <cp:lastModifiedBy>Ed Kalvins</cp:lastModifiedBy>
  <cp:revision>17</cp:revision>
  <dcterms:created xsi:type="dcterms:W3CDTF">2017-03-20T07:33:22Z</dcterms:created>
  <dcterms:modified xsi:type="dcterms:W3CDTF">2017-03-21T20:53:20Z</dcterms:modified>
</cp:coreProperties>
</file>