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2" r:id="rId2"/>
    <p:sldId id="264" r:id="rId3"/>
    <p:sldId id="265" r:id="rId4"/>
    <p:sldId id="266" r:id="rId5"/>
    <p:sldId id="269" r:id="rId6"/>
    <p:sldId id="268" r:id="rId7"/>
    <p:sldId id="276" r:id="rId8"/>
    <p:sldId id="275" r:id="rId9"/>
    <p:sldId id="267" r:id="rId10"/>
    <p:sldId id="271" r:id="rId11"/>
    <p:sldId id="272" r:id="rId12"/>
    <p:sldId id="273" r:id="rId13"/>
    <p:sldId id="274" r:id="rId14"/>
    <p:sldId id="277" r:id="rId15"/>
    <p:sldId id="278" r:id="rId16"/>
    <p:sldId id="279" r:id="rId17"/>
    <p:sldId id="280" r:id="rId18"/>
    <p:sldId id="281" r:id="rId19"/>
    <p:sldId id="261" r:id="rId20"/>
    <p:sldId id="263" r:id="rId21"/>
    <p:sldId id="270" r:id="rId22"/>
    <p:sldId id="259" r:id="rId23"/>
    <p:sldId id="282" r:id="rId24"/>
    <p:sldId id="260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B59"/>
    <a:srgbClr val="182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75794-4536-FD44-9346-BB730D13F82B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508AC-62AA-8542-BC4B-649CAFB4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3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5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6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7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5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6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9BDB-C656-EA48-AEFC-2E194BED2775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4" name="Picture 3" descr="product_new_screws_2014_neu_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7" y="1439890"/>
            <a:ext cx="7757912" cy="43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9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2" name="Picture 1" descr="Screen Shot 2016-09-07 at 10.20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330"/>
            <a:ext cx="9144000" cy="62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3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2" name="Picture 1" descr="Screen Shot 2016-09-07 at 10.21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570"/>
            <a:ext cx="9144000" cy="66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3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2" name="Picture 1" descr="Screen Shot 2016-09-07 at 10.22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991"/>
            <a:ext cx="9252105" cy="52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2" name="Picture 1" descr="Screen Shot 2016-09-07 at 10.28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1" y="1579172"/>
            <a:ext cx="3037381" cy="4802635"/>
          </a:xfrm>
          <a:prstGeom prst="rect">
            <a:avLst/>
          </a:prstGeom>
        </p:spPr>
      </p:pic>
      <p:pic>
        <p:nvPicPr>
          <p:cNvPr id="4" name="Picture 3" descr="Screen Shot 2016-09-07 at 10.28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58" y="720395"/>
            <a:ext cx="4489642" cy="613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4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4" name="Picture 3" descr="Screen Shot 2016-09-07 at 10.29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66771"/>
            <a:ext cx="9131033" cy="42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8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2" name="Picture 1" descr="Screen Shot 2016-09-07 at 10.29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323"/>
            <a:ext cx="9280356" cy="61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5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2" name="Picture 1" descr="vieta konstrukcijai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75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2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4" name="Picture 3" descr="s IMG_13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057"/>
            <a:ext cx="9144000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3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2" name="Picture 1" descr="s IMG_134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" y="1081817"/>
            <a:ext cx="9105106" cy="60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7747" y="1314505"/>
            <a:ext cx="2960391" cy="434594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Screw foundation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 smtClean="0">
                <a:solidFill>
                  <a:srgbClr val="1C2B59"/>
                </a:solidFill>
              </a:rPr>
              <a:t>Structural analysis, Installation</a:t>
            </a:r>
            <a:r>
              <a:rPr lang="en-US" sz="2000" dirty="0">
                <a:solidFill>
                  <a:srgbClr val="1C2B59"/>
                </a:solidFill>
              </a:rPr>
              <a:t>, Assembly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100" dirty="0">
                <a:solidFill>
                  <a:srgbClr val="008000"/>
                </a:solidFill>
              </a:rPr>
              <a:t>Not weather </a:t>
            </a:r>
            <a:r>
              <a:rPr lang="en-US" sz="2100" dirty="0" smtClean="0">
                <a:solidFill>
                  <a:srgbClr val="008000"/>
                </a:solidFill>
              </a:rPr>
              <a:t>dependent</a:t>
            </a:r>
            <a:r>
              <a:rPr lang="en-US" sz="2100" dirty="0">
                <a:solidFill>
                  <a:srgbClr val="1C2B59"/>
                </a:solidFill>
              </a:rPr>
              <a:t/>
            </a:r>
            <a:br>
              <a:rPr lang="en-US" sz="2100" dirty="0">
                <a:solidFill>
                  <a:srgbClr val="1C2B59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>
                <a:solidFill>
                  <a:srgbClr val="1C2B59"/>
                </a:solidFill>
              </a:rPr>
              <a:t>Removal, </a:t>
            </a:r>
            <a:r>
              <a:rPr lang="en-US" sz="1800" dirty="0" smtClean="0">
                <a:solidFill>
                  <a:srgbClr val="1C2B59"/>
                </a:solidFill>
              </a:rPr>
              <a:t/>
            </a:r>
            <a:br>
              <a:rPr lang="en-US" sz="1800" dirty="0" smtClean="0">
                <a:solidFill>
                  <a:srgbClr val="1C2B59"/>
                </a:solidFill>
              </a:rPr>
            </a:br>
            <a:r>
              <a:rPr lang="en-US" sz="1800" dirty="0" smtClean="0">
                <a:solidFill>
                  <a:srgbClr val="1C2B59"/>
                </a:solidFill>
              </a:rPr>
              <a:t>Reusable </a:t>
            </a:r>
            <a:r>
              <a:rPr lang="en-US" sz="1800" dirty="0">
                <a:solidFill>
                  <a:srgbClr val="1C2B59"/>
                </a:solidFill>
              </a:rPr>
              <a:t>foundation </a:t>
            </a:r>
            <a:endParaRPr lang="en-US" sz="2100" dirty="0">
              <a:solidFill>
                <a:srgbClr val="1C2B59"/>
              </a:solidFill>
            </a:endParaRPr>
          </a:p>
        </p:txBody>
      </p:sp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4319" y="1702103"/>
            <a:ext cx="3278321" cy="4428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>
                <a:solidFill>
                  <a:srgbClr val="FF0000"/>
                </a:solidFill>
              </a:rPr>
              <a:t>Concrete foundation </a:t>
            </a:r>
            <a:endParaRPr lang="en-US" sz="2700" b="1" dirty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1C2B59"/>
                </a:solidFill>
              </a:rPr>
              <a:t/>
            </a:r>
            <a:br>
              <a:rPr lang="en-US" sz="2200" dirty="0" smtClean="0">
                <a:solidFill>
                  <a:srgbClr val="1C2B59"/>
                </a:solidFill>
              </a:rPr>
            </a:br>
            <a:r>
              <a:rPr lang="en-US" sz="2200" dirty="0">
                <a:solidFill>
                  <a:srgbClr val="1C2B59"/>
                </a:solidFill>
              </a:rPr>
              <a:t>Structural </a:t>
            </a:r>
            <a:r>
              <a:rPr lang="en-US" sz="2200" dirty="0" smtClean="0">
                <a:solidFill>
                  <a:srgbClr val="1C2B59"/>
                </a:solidFill>
              </a:rPr>
              <a:t>analysis, </a:t>
            </a:r>
            <a:r>
              <a:rPr lang="en-US" sz="2200" dirty="0">
                <a:solidFill>
                  <a:srgbClr val="1C2B59"/>
                </a:solidFill>
              </a:rPr>
              <a:t>Excavation, Earthworks, Formwork, </a:t>
            </a:r>
            <a:r>
              <a:rPr lang="en-US" sz="2200" dirty="0" smtClean="0">
                <a:solidFill>
                  <a:srgbClr val="1C2B59"/>
                </a:solidFill>
              </a:rPr>
              <a:t>Reinforcement, Foundation, Concreting, Hardening, Revisit, Assembly, Repair damage</a:t>
            </a:r>
            <a:endParaRPr lang="en-US" sz="2200" dirty="0">
              <a:solidFill>
                <a:srgbClr val="1C2B59"/>
              </a:solidFill>
            </a:endParaRP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200" dirty="0">
                <a:solidFill>
                  <a:srgbClr val="008000"/>
                </a:solidFill>
              </a:rPr>
              <a:t>Weather </a:t>
            </a:r>
            <a:r>
              <a:rPr lang="en-US" sz="2200" dirty="0" smtClean="0">
                <a:solidFill>
                  <a:srgbClr val="008000"/>
                </a:solidFill>
              </a:rPr>
              <a:t>dependent</a:t>
            </a:r>
          </a:p>
          <a:p>
            <a:endParaRPr lang="en-US" sz="2200" dirty="0">
              <a:solidFill>
                <a:srgbClr val="008000"/>
              </a:solidFill>
            </a:endParaRPr>
          </a:p>
          <a:p>
            <a:r>
              <a:rPr lang="en-US" sz="2200" dirty="0">
                <a:solidFill>
                  <a:srgbClr val="1C2B59"/>
                </a:solidFill>
              </a:rPr>
              <a:t>Foundation </a:t>
            </a:r>
            <a:r>
              <a:rPr lang="en-US" sz="2200" dirty="0">
                <a:solidFill>
                  <a:srgbClr val="1C2B59"/>
                </a:solidFill>
              </a:rPr>
              <a:t>removal, Steel</a:t>
            </a:r>
            <a:r>
              <a:rPr lang="en-US" sz="2200" dirty="0">
                <a:solidFill>
                  <a:srgbClr val="1C2B59"/>
                </a:solidFill>
              </a:rPr>
              <a:t>/concrete </a:t>
            </a:r>
            <a:r>
              <a:rPr lang="en-US" sz="2200" dirty="0">
                <a:solidFill>
                  <a:srgbClr val="1C2B59"/>
                </a:solidFill>
              </a:rPr>
              <a:t>separation, </a:t>
            </a:r>
            <a:r>
              <a:rPr lang="en-US" sz="2200" dirty="0">
                <a:solidFill>
                  <a:srgbClr val="1C2B59"/>
                </a:solidFill>
              </a:rPr>
              <a:t>Disposal/</a:t>
            </a:r>
            <a:r>
              <a:rPr lang="en-US" sz="2200" dirty="0">
                <a:solidFill>
                  <a:srgbClr val="1C2B59"/>
                </a:solidFill>
              </a:rPr>
              <a:t>recycling, </a:t>
            </a:r>
            <a:r>
              <a:rPr lang="en-US" sz="2200" dirty="0" err="1">
                <a:solidFill>
                  <a:srgbClr val="1C2B59"/>
                </a:solidFill>
              </a:rPr>
              <a:t>Renaturation</a:t>
            </a:r>
            <a:r>
              <a:rPr lang="en-US" sz="2200" dirty="0">
                <a:solidFill>
                  <a:srgbClr val="1C2B59"/>
                </a:solidFill>
              </a:rPr>
              <a:t> </a:t>
            </a:r>
          </a:p>
          <a:p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31165" y="1350138"/>
            <a:ext cx="2756582" cy="4498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Enquiry</a:t>
            </a:r>
          </a:p>
          <a:p>
            <a:endParaRPr lang="en-US" sz="2000" b="1" dirty="0"/>
          </a:p>
          <a:p>
            <a:r>
              <a:rPr lang="en-US" sz="2000" b="1" dirty="0" smtClean="0"/>
              <a:t>Planning</a:t>
            </a:r>
          </a:p>
          <a:p>
            <a:endParaRPr lang="en-US" sz="2000" b="1" dirty="0"/>
          </a:p>
          <a:p>
            <a:r>
              <a:rPr lang="en-US" sz="2000" b="1" dirty="0" smtClean="0"/>
              <a:t>Proposals</a:t>
            </a:r>
          </a:p>
          <a:p>
            <a:endParaRPr lang="en-US" sz="2000" b="1" dirty="0"/>
          </a:p>
          <a:p>
            <a:r>
              <a:rPr lang="en-US" sz="2000" b="1" dirty="0" smtClean="0"/>
              <a:t>Order</a:t>
            </a:r>
          </a:p>
          <a:p>
            <a:endParaRPr lang="en-US" sz="2000" b="1" dirty="0"/>
          </a:p>
          <a:p>
            <a:r>
              <a:rPr lang="en-US" sz="2000" b="1" dirty="0" smtClean="0"/>
              <a:t>Set Up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100" b="1" dirty="0" smtClean="0"/>
              <a:t>Removal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49267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1549704"/>
            <a:ext cx="8456711" cy="36246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1C2B59"/>
                </a:solidFill>
              </a:rPr>
              <a:t>Screw foundations</a:t>
            </a:r>
            <a:br>
              <a:rPr lang="en-US" dirty="0" smtClean="0">
                <a:solidFill>
                  <a:srgbClr val="1C2B59"/>
                </a:solidFill>
              </a:rPr>
            </a:br>
            <a:r>
              <a:rPr lang="en-US" dirty="0">
                <a:solidFill>
                  <a:srgbClr val="1C2B59"/>
                </a:solidFill>
              </a:rPr>
              <a:t/>
            </a:r>
            <a:br>
              <a:rPr lang="en-US" dirty="0">
                <a:solidFill>
                  <a:srgbClr val="1C2B59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replace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1C2B59"/>
                </a:solidFill>
              </a:rPr>
              <a:t/>
            </a:r>
            <a:br>
              <a:rPr lang="en-US" dirty="0" smtClean="0">
                <a:solidFill>
                  <a:srgbClr val="1C2B59"/>
                </a:solidFill>
              </a:rPr>
            </a:br>
            <a:r>
              <a:rPr lang="en-US" dirty="0" smtClean="0">
                <a:solidFill>
                  <a:srgbClr val="1C2B59"/>
                </a:solidFill>
              </a:rPr>
              <a:t>Concrete foundations</a:t>
            </a:r>
            <a:r>
              <a:rPr lang="en-US" dirty="0">
                <a:solidFill>
                  <a:srgbClr val="1C2B59"/>
                </a:solidFill>
              </a:rPr>
              <a:t/>
            </a:r>
            <a:br>
              <a:rPr lang="en-US" dirty="0">
                <a:solidFill>
                  <a:srgbClr val="1C2B59"/>
                </a:solidFill>
              </a:rPr>
            </a:br>
            <a:endParaRPr lang="en-US" dirty="0">
              <a:solidFill>
                <a:srgbClr val="1C2B59"/>
              </a:solidFill>
            </a:endParaRPr>
          </a:p>
        </p:txBody>
      </p:sp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1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1549704"/>
            <a:ext cx="8456711" cy="4581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Advantages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>
                <a:solidFill>
                  <a:srgbClr val="1C2B59"/>
                </a:solidFill>
              </a:rPr>
              <a:t>Lower cost</a:t>
            </a:r>
            <a:br>
              <a:rPr lang="en-US" sz="2700" dirty="0" smtClean="0">
                <a:solidFill>
                  <a:srgbClr val="1C2B59"/>
                </a:solidFill>
              </a:rPr>
            </a:br>
            <a:r>
              <a:rPr lang="en-US" sz="2700" dirty="0" smtClean="0">
                <a:solidFill>
                  <a:srgbClr val="1C2B59"/>
                </a:solidFill>
              </a:rPr>
              <a:t>Save time</a:t>
            </a:r>
            <a:r>
              <a:rPr lang="en-US" sz="2700" dirty="0" smtClean="0">
                <a:solidFill>
                  <a:srgbClr val="1C2B59"/>
                </a:solidFill>
              </a:rPr>
              <a:t/>
            </a:r>
            <a:br>
              <a:rPr lang="en-US" sz="2700" dirty="0" smtClean="0">
                <a:solidFill>
                  <a:srgbClr val="1C2B59"/>
                </a:solidFill>
              </a:rPr>
            </a:br>
            <a:r>
              <a:rPr lang="en-US" sz="2700" dirty="0" smtClean="0">
                <a:solidFill>
                  <a:srgbClr val="1C2B59"/>
                </a:solidFill>
              </a:rPr>
              <a:t>Statistically proven</a:t>
            </a:r>
            <a:br>
              <a:rPr lang="en-US" sz="2700" dirty="0" smtClean="0">
                <a:solidFill>
                  <a:srgbClr val="1C2B59"/>
                </a:solidFill>
              </a:rPr>
            </a:br>
            <a:r>
              <a:rPr lang="en-US" sz="2700" dirty="0" smtClean="0">
                <a:solidFill>
                  <a:srgbClr val="1C2B59"/>
                </a:solidFill>
              </a:rPr>
              <a:t>No digging or concrete work</a:t>
            </a:r>
            <a:br>
              <a:rPr lang="en-US" sz="2700" dirty="0" smtClean="0">
                <a:solidFill>
                  <a:srgbClr val="1C2B59"/>
                </a:solidFill>
              </a:rPr>
            </a:br>
            <a:r>
              <a:rPr lang="en-US" sz="2700" dirty="0" smtClean="0">
                <a:solidFill>
                  <a:srgbClr val="1C2B59"/>
                </a:solidFill>
              </a:rPr>
              <a:t>Environmentally friendly</a:t>
            </a:r>
            <a:br>
              <a:rPr lang="en-US" sz="2700" dirty="0" smtClean="0">
                <a:solidFill>
                  <a:srgbClr val="1C2B59"/>
                </a:solidFill>
              </a:rPr>
            </a:br>
            <a:r>
              <a:rPr lang="en-US" sz="2700" dirty="0" smtClean="0">
                <a:solidFill>
                  <a:srgbClr val="1C2B59"/>
                </a:solidFill>
              </a:rPr>
              <a:t>Reusable</a:t>
            </a:r>
            <a:r>
              <a:rPr lang="en-US" sz="2700" dirty="0">
                <a:solidFill>
                  <a:srgbClr val="1C2B59"/>
                </a:solidFill>
              </a:rPr>
              <a:t/>
            </a:r>
            <a:br>
              <a:rPr lang="en-US" sz="2700" dirty="0">
                <a:solidFill>
                  <a:srgbClr val="1C2B59"/>
                </a:solidFill>
              </a:rPr>
            </a:br>
            <a:endParaRPr lang="en-US" sz="2700" dirty="0">
              <a:solidFill>
                <a:srgbClr val="1C2B59"/>
              </a:solidFill>
            </a:endParaRPr>
          </a:p>
        </p:txBody>
      </p:sp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0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1549704"/>
            <a:ext cx="8456711" cy="362466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1C2B59"/>
                </a:solidFill>
              </a:rPr>
              <a:t>Private sector – 50%</a:t>
            </a:r>
            <a:br>
              <a:rPr lang="en-US" dirty="0" smtClean="0">
                <a:solidFill>
                  <a:srgbClr val="1C2B59"/>
                </a:solidFill>
              </a:rPr>
            </a:br>
            <a:r>
              <a:rPr lang="en-US" dirty="0">
                <a:solidFill>
                  <a:srgbClr val="1C2B59"/>
                </a:solidFill>
              </a:rPr>
              <a:t/>
            </a:r>
            <a:br>
              <a:rPr lang="en-US" dirty="0">
                <a:solidFill>
                  <a:srgbClr val="1C2B59"/>
                </a:solidFill>
              </a:rPr>
            </a:br>
            <a:r>
              <a:rPr lang="en-US" dirty="0" smtClean="0">
                <a:solidFill>
                  <a:srgbClr val="1C2B59"/>
                </a:solidFill>
              </a:rPr>
              <a:t>Large clients - 50%</a:t>
            </a:r>
            <a:endParaRPr lang="en-US" dirty="0">
              <a:solidFill>
                <a:srgbClr val="1C2B59"/>
              </a:solidFill>
            </a:endParaRPr>
          </a:p>
        </p:txBody>
      </p:sp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1549704"/>
            <a:ext cx="8456711" cy="36246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Help Sell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182970"/>
                </a:solidFill>
              </a:rPr>
              <a:t>Commissions  10%</a:t>
            </a:r>
            <a:br>
              <a:rPr lang="en-US" dirty="0" smtClean="0">
                <a:solidFill>
                  <a:srgbClr val="182970"/>
                </a:solidFill>
              </a:rPr>
            </a:br>
            <a:r>
              <a:rPr lang="en-US" dirty="0">
                <a:solidFill>
                  <a:srgbClr val="182970"/>
                </a:solidFill>
              </a:rPr>
              <a:t/>
            </a:r>
            <a:br>
              <a:rPr lang="en-US" dirty="0">
                <a:solidFill>
                  <a:srgbClr val="182970"/>
                </a:solidFill>
              </a:rPr>
            </a:br>
            <a:r>
              <a:rPr lang="en-US" dirty="0" smtClean="0">
                <a:solidFill>
                  <a:srgbClr val="182970"/>
                </a:solidFill>
              </a:rPr>
              <a:t>Referral fee 2% up to €2,000</a:t>
            </a:r>
            <a:endParaRPr lang="en-US" dirty="0">
              <a:solidFill>
                <a:srgbClr val="182970"/>
              </a:solidFill>
            </a:endParaRPr>
          </a:p>
        </p:txBody>
      </p:sp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0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1136107"/>
            <a:ext cx="8456711" cy="82719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Daiga </a:t>
            </a:r>
            <a:r>
              <a:rPr lang="en-US" sz="4000" b="1" dirty="0" smtClean="0">
                <a:solidFill>
                  <a:srgbClr val="FF0000"/>
                </a:solidFill>
              </a:rPr>
              <a:t>Štendenberga</a:t>
            </a:r>
            <a:endParaRPr lang="en-US" sz="4000" dirty="0">
              <a:solidFill>
                <a:srgbClr val="182970"/>
              </a:solidFill>
            </a:endParaRPr>
          </a:p>
        </p:txBody>
      </p:sp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1919" y="6099715"/>
            <a:ext cx="8456711" cy="57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82970"/>
                </a:solidFill>
              </a:rPr>
              <a:t>Serving the Latvian market for 7 years</a:t>
            </a:r>
            <a:endParaRPr lang="en-US" sz="2400" dirty="0">
              <a:solidFill>
                <a:srgbClr val="182970"/>
              </a:solidFill>
            </a:endParaRPr>
          </a:p>
        </p:txBody>
      </p:sp>
      <p:pic>
        <p:nvPicPr>
          <p:cNvPr id="5" name="Picture 4" descr="Daiga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16" y="2135931"/>
            <a:ext cx="5285045" cy="39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1847621"/>
            <a:ext cx="8456711" cy="44713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Daiga </a:t>
            </a:r>
            <a:r>
              <a:rPr lang="en-US" b="1" dirty="0" smtClean="0">
                <a:solidFill>
                  <a:srgbClr val="FF0000"/>
                </a:solidFill>
              </a:rPr>
              <a:t>Štendenberga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daiga</a:t>
            </a:r>
            <a:r>
              <a:rPr lang="en-US" b="1" dirty="0" err="1">
                <a:solidFill>
                  <a:srgbClr val="FF0000"/>
                </a:solidFill>
              </a:rPr>
              <a:t>@</a:t>
            </a:r>
            <a:r>
              <a:rPr lang="en-US" b="1" dirty="0" err="1" smtClean="0">
                <a:solidFill>
                  <a:srgbClr val="FF0000"/>
                </a:solidFill>
              </a:rPr>
              <a:t>krinner.lv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371 20390825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/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sz="3600" b="1" dirty="0" err="1" smtClean="0">
                <a:solidFill>
                  <a:srgbClr val="1C2B59"/>
                </a:solidFill>
              </a:rPr>
              <a:t>Iztāžu</a:t>
            </a:r>
            <a:r>
              <a:rPr lang="en-US" sz="3600" b="1" dirty="0" smtClean="0">
                <a:solidFill>
                  <a:srgbClr val="1C2B59"/>
                </a:solidFill>
              </a:rPr>
              <a:t> </a:t>
            </a:r>
            <a:r>
              <a:rPr lang="en-US" sz="3600" b="1" dirty="0">
                <a:solidFill>
                  <a:srgbClr val="1C2B59"/>
                </a:solidFill>
              </a:rPr>
              <a:t>iela 11, </a:t>
            </a:r>
            <a:r>
              <a:rPr lang="en-US" sz="3600" b="1" dirty="0" smtClean="0">
                <a:solidFill>
                  <a:srgbClr val="1C2B59"/>
                </a:solidFill>
              </a:rPr>
              <a:t/>
            </a:r>
            <a:br>
              <a:rPr lang="en-US" sz="3600" b="1" dirty="0" smtClean="0">
                <a:solidFill>
                  <a:srgbClr val="1C2B59"/>
                </a:solidFill>
              </a:rPr>
            </a:br>
            <a:r>
              <a:rPr lang="en-US" sz="3600" b="1" dirty="0" err="1" smtClean="0">
                <a:solidFill>
                  <a:srgbClr val="1C2B59"/>
                </a:solidFill>
              </a:rPr>
              <a:t>Kekavas</a:t>
            </a:r>
            <a:r>
              <a:rPr lang="en-US" sz="3600" b="1" dirty="0" smtClean="0">
                <a:solidFill>
                  <a:srgbClr val="1C2B59"/>
                </a:solidFill>
              </a:rPr>
              <a:t> </a:t>
            </a:r>
            <a:r>
              <a:rPr lang="en-US" sz="3600" b="1" dirty="0" err="1">
                <a:solidFill>
                  <a:srgbClr val="1C2B59"/>
                </a:solidFill>
              </a:rPr>
              <a:t>pag</a:t>
            </a:r>
            <a:r>
              <a:rPr lang="en-US" sz="3600" b="1" dirty="0">
                <a:solidFill>
                  <a:srgbClr val="1C2B59"/>
                </a:solidFill>
              </a:rPr>
              <a:t>., </a:t>
            </a:r>
            <a:r>
              <a:rPr lang="en-US" sz="3600" b="1" dirty="0" err="1">
                <a:solidFill>
                  <a:srgbClr val="1C2B59"/>
                </a:solidFill>
              </a:rPr>
              <a:t>Kekavas</a:t>
            </a:r>
            <a:r>
              <a:rPr lang="en-US" sz="3600" b="1" dirty="0">
                <a:solidFill>
                  <a:srgbClr val="1C2B59"/>
                </a:solidFill>
              </a:rPr>
              <a:t> </a:t>
            </a:r>
            <a:r>
              <a:rPr lang="en-US" sz="3600" b="1" dirty="0" err="1">
                <a:solidFill>
                  <a:srgbClr val="1C2B59"/>
                </a:solidFill>
              </a:rPr>
              <a:t>nov.</a:t>
            </a:r>
            <a:r>
              <a:rPr lang="en-US" sz="3600" b="1" dirty="0">
                <a:solidFill>
                  <a:srgbClr val="1C2B59"/>
                </a:solidFill>
              </a:rPr>
              <a:t>, </a:t>
            </a:r>
            <a:r>
              <a:rPr lang="en-US" sz="3600" b="1" dirty="0" smtClean="0">
                <a:solidFill>
                  <a:srgbClr val="1C2B59"/>
                </a:solidFill>
              </a:rPr>
              <a:t/>
            </a:r>
            <a:br>
              <a:rPr lang="en-US" sz="3600" b="1" dirty="0" smtClean="0">
                <a:solidFill>
                  <a:srgbClr val="1C2B59"/>
                </a:solidFill>
              </a:rPr>
            </a:br>
            <a:r>
              <a:rPr lang="en-US" sz="3600" b="1" dirty="0" err="1" smtClean="0">
                <a:solidFill>
                  <a:srgbClr val="1C2B59"/>
                </a:solidFill>
              </a:rPr>
              <a:t>Izstāžu</a:t>
            </a:r>
            <a:r>
              <a:rPr lang="en-US" sz="3600" b="1" dirty="0" smtClean="0">
                <a:solidFill>
                  <a:srgbClr val="1C2B59"/>
                </a:solidFill>
              </a:rPr>
              <a:t> </a:t>
            </a:r>
            <a:r>
              <a:rPr lang="en-US" sz="3600" b="1" dirty="0" err="1">
                <a:solidFill>
                  <a:srgbClr val="1C2B59"/>
                </a:solidFill>
              </a:rPr>
              <a:t>komplekss</a:t>
            </a:r>
            <a:r>
              <a:rPr lang="en-US" sz="3600" b="1" dirty="0">
                <a:solidFill>
                  <a:srgbClr val="1C2B59"/>
                </a:solidFill>
              </a:rPr>
              <a:t> "</a:t>
            </a:r>
            <a:r>
              <a:rPr lang="en-US" sz="3600" b="1" dirty="0" err="1">
                <a:solidFill>
                  <a:srgbClr val="1C2B59"/>
                </a:solidFill>
              </a:rPr>
              <a:t>Rāmava</a:t>
            </a:r>
            <a:r>
              <a:rPr lang="en-US" sz="3600" b="1" dirty="0">
                <a:solidFill>
                  <a:srgbClr val="1C2B59"/>
                </a:solidFill>
              </a:rPr>
              <a:t>", LV-1076</a:t>
            </a:r>
            <a:br>
              <a:rPr lang="en-US" sz="3600" b="1" dirty="0">
                <a:solidFill>
                  <a:srgbClr val="1C2B59"/>
                </a:solidFill>
              </a:rPr>
            </a:br>
            <a:endParaRPr lang="en-US" sz="3600" dirty="0">
              <a:solidFill>
                <a:srgbClr val="1C2B59"/>
              </a:solidFill>
            </a:endParaRPr>
          </a:p>
        </p:txBody>
      </p:sp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6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1549704"/>
            <a:ext cx="8456711" cy="36246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Thank you for your attention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182970"/>
              </a:solidFill>
            </a:endParaRPr>
          </a:p>
        </p:txBody>
      </p:sp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2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1549704"/>
            <a:ext cx="8456711" cy="362466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Applications</a:t>
            </a:r>
            <a:endParaRPr lang="en-US" dirty="0">
              <a:solidFill>
                <a:srgbClr val="1C2B59"/>
              </a:solidFill>
            </a:endParaRPr>
          </a:p>
        </p:txBody>
      </p:sp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4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4" name="Picture 3" descr="Screen Shot 2016-09-07 at 10.15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65" y="1270072"/>
            <a:ext cx="6006738" cy="5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6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2" name="Picture 1" descr="Screen Shot 2016-09-07 at 10.15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28" y="1214801"/>
            <a:ext cx="53975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1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2" name="Picture 1" descr="Screen Shot 2016-09-07 at 10.16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43" y="1315447"/>
            <a:ext cx="6006738" cy="54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4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2" name="Picture 1" descr="Screen Shot 2016-09-07 at 10.17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20" y="1207353"/>
            <a:ext cx="6085126" cy="555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0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2" name="Picture 1" descr="Screen Shot 2016-09-07 at 10.18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0" y="1211931"/>
            <a:ext cx="7757204" cy="553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2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Kri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195397"/>
            <a:ext cx="4038600" cy="863600"/>
          </a:xfrm>
          <a:prstGeom prst="rect">
            <a:avLst/>
          </a:prstGeom>
        </p:spPr>
      </p:pic>
      <p:pic>
        <p:nvPicPr>
          <p:cNvPr id="2" name="Picture 1" descr="Screen Shot 2016-09-07 at 10.19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012"/>
            <a:ext cx="9144000" cy="46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5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56</Words>
  <Application>Microsoft Macintosh PowerPoint</Application>
  <PresentationFormat>On-screen Show (4:3)</PresentationFormat>
  <Paragraphs>52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  Screw foundations  replace  Concrete foundations </vt:lpstr>
      <vt:lpstr>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Screw foundation  Structural analysis, Installation, Assembly      Not weather dependent  Removal,  Reusable foundation </vt:lpstr>
      <vt:lpstr>Advantages  Lower cost Save time Statistically proven No digging or concrete work Environmentally friendly Reusable </vt:lpstr>
      <vt:lpstr>Clients  Private sector – 50%  Large clients - 50%</vt:lpstr>
      <vt:lpstr>Help Sell  Commissions  10%  Referral fee 2% up to €2,000</vt:lpstr>
      <vt:lpstr>Daiga Štendenberga</vt:lpstr>
      <vt:lpstr>Daiga Štendenberga daiga@krinner.lv +371 20390825  Iztāžu iela 11,  Kekavas pag., Kekavas nov.,  Izstāžu komplekss "Rāmava", LV-1076 </vt:lpstr>
      <vt:lpstr>Thank you for your attention </vt:lpstr>
    </vt:vector>
  </TitlesOfParts>
  <Company>Technical Partners International Inc. / "TP Riga" 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 of the  Partnering for Profit program  of the  Canadian Chamber of Commerce in Latvia </dc:title>
  <dc:creator>Ed Kalvins</dc:creator>
  <cp:lastModifiedBy>Ed Kalvins</cp:lastModifiedBy>
  <cp:revision>26</cp:revision>
  <dcterms:created xsi:type="dcterms:W3CDTF">2016-01-24T14:12:55Z</dcterms:created>
  <dcterms:modified xsi:type="dcterms:W3CDTF">2016-09-07T08:05:31Z</dcterms:modified>
</cp:coreProperties>
</file>