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www.creapromo.com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9" Type="http://schemas.openxmlformats.org/officeDocument/2006/relationships/image" Target="../media/image33.jpeg"/><Relationship Id="rId10" Type="http://schemas.openxmlformats.org/officeDocument/2006/relationships/image" Target="../media/image34.jpeg"/><Relationship Id="rId11" Type="http://schemas.openxmlformats.org/officeDocument/2006/relationships/image" Target="../media/image1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17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6.png"/><Relationship Id="rId4" Type="http://schemas.openxmlformats.org/officeDocument/2006/relationships/image" Target="../media/image35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19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21.png"/><Relationship Id="rId6" Type="http://schemas.openxmlformats.org/officeDocument/2006/relationships/image" Target="../media/image38.jpeg"/><Relationship Id="rId7" Type="http://schemas.openxmlformats.org/officeDocument/2006/relationships/image" Target="../media/image22.png"/><Relationship Id="rId8" Type="http://schemas.openxmlformats.org/officeDocument/2006/relationships/image" Target="../media/image39.jpeg"/><Relationship Id="rId9" Type="http://schemas.openxmlformats.org/officeDocument/2006/relationships/image" Target="../media/image23.png"/><Relationship Id="rId10" Type="http://schemas.openxmlformats.org/officeDocument/2006/relationships/image" Target="../media/image40.jpeg"/><Relationship Id="rId11" Type="http://schemas.openxmlformats.org/officeDocument/2006/relationships/image" Target="../media/image41.jpeg"/><Relationship Id="rId12" Type="http://schemas.openxmlformats.org/officeDocument/2006/relationships/image" Target="../media/image24.png"/><Relationship Id="rId13" Type="http://schemas.openxmlformats.org/officeDocument/2006/relationships/image" Target="../media/image42.jpeg"/><Relationship Id="rId14" Type="http://schemas.openxmlformats.org/officeDocument/2006/relationships/image" Target="../media/image43.jpe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7" Type="http://schemas.openxmlformats.org/officeDocument/2006/relationships/image" Target="../media/image44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mailto:info@creapromo.com?subject=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7.png"/><Relationship Id="rId7" Type="http://schemas.openxmlformats.org/officeDocument/2006/relationships/image" Target="../media/image1.jpeg"/><Relationship Id="rId8" Type="http://schemas.openxmlformats.org/officeDocument/2006/relationships/hyperlink" Target="http://www.creapromo.com" TargetMode="Externa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6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hyperlink" Target="https://vimeo.com/channels/561790" TargetMode="External"/><Relationship Id="rId4" Type="http://schemas.openxmlformats.org/officeDocument/2006/relationships/image" Target="../media/image6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Relationship Id="rId3" Type="http://schemas.openxmlformats.org/officeDocument/2006/relationships/image" Target="../media/image6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body" idx="13"/>
          </p:nvPr>
        </p:nvSpPr>
        <p:spPr>
          <a:xfrm>
            <a:off x="965200" y="7118350"/>
            <a:ext cx="10464800" cy="469900"/>
          </a:xfrm>
          <a:prstGeom prst="rect">
            <a:avLst/>
          </a:prstGeom>
        </p:spPr>
        <p:txBody>
          <a:bodyPr/>
          <a:lstStyle/>
          <a:p>
            <a:pPr>
              <a:defRPr sz="2100"/>
            </a:pPr>
            <a:r>
              <a:rPr u="sng">
                <a:hlinkClick r:id="rId2" invalidUrl="" action="" tgtFrame="" tooltip="" history="1" highlightClick="0" endSnd="0"/>
              </a:rPr>
              <a:t>www.creapromo.com</a:t>
            </a:r>
            <a:r>
              <a:t> </a:t>
            </a:r>
          </a:p>
        </p:txBody>
      </p:sp>
      <p:sp>
        <p:nvSpPr>
          <p:cNvPr id="128" name="Shape 128"/>
          <p:cNvSpPr/>
          <p:nvPr>
            <p:ph type="body" idx="14"/>
          </p:nvPr>
        </p:nvSpPr>
        <p:spPr>
          <a:xfrm>
            <a:off x="1104900" y="3975100"/>
            <a:ext cx="10464800" cy="1270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85F"/>
                </a:solidFill>
              </a:defRPr>
            </a:lvl1pPr>
          </a:lstStyle>
          <a:p>
            <a:pPr/>
            <a:r>
              <a:t>“Breakthrough - is the essence of any development” </a:t>
            </a:r>
          </a:p>
        </p:txBody>
      </p:sp>
      <p:pic>
        <p:nvPicPr>
          <p:cNvPr id="129" name="f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4297" y="7834188"/>
            <a:ext cx="614934" cy="614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C9t8855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41181" y="7686836"/>
            <a:ext cx="909638" cy="909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Unknow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37300" y="7628111"/>
            <a:ext cx="1027088" cy="1027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organizer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86652" y="882650"/>
            <a:ext cx="2301296" cy="1427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10952411_1093284234030478_4913440603947490965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8744" y="2607343"/>
            <a:ext cx="6124363" cy="3725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13442284_1488346427857588_5771379854931516509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04307" y="6589136"/>
            <a:ext cx="3285090" cy="2463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DSC_4165_а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39636" y="6218258"/>
            <a:ext cx="4825442" cy="3205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13516704_1488346497857581_5714284386869536910_n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95347" y="5103643"/>
            <a:ext cx="5782399" cy="4336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13599782_1490535717638659_7240063493222372795_n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94454" y="2604270"/>
            <a:ext cx="6179770" cy="4119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Screen Shot 2016-10-28 at 17.33.1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2962" y="-2450952"/>
            <a:ext cx="10121901" cy="129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Screen Shot 2016-10-29 at 01.08.3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98285" y="1175892"/>
            <a:ext cx="10549223" cy="1081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creen Shot 2016-10-28 at 20.04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6385" y="894443"/>
            <a:ext cx="10388191" cy="1166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Screen Shot 2016-10-29 at 0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974" y="2603022"/>
            <a:ext cx="9741405" cy="5704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RO and JU A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49765" y="2975225"/>
            <a:ext cx="3701834" cy="5233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10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6164" y="4659908"/>
            <a:ext cx="3404229" cy="2269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11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8056" y="4666981"/>
            <a:ext cx="3423928" cy="2282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1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9225" y="2245316"/>
            <a:ext cx="3342509" cy="2228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1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95958" y="2224604"/>
            <a:ext cx="3404643" cy="2269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1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86105" y="7095212"/>
            <a:ext cx="3424348" cy="2282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15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60567" y="2245316"/>
            <a:ext cx="3342509" cy="2228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16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419648" y="4666981"/>
            <a:ext cx="3424348" cy="2282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17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18516" y="7098983"/>
            <a:ext cx="3423928" cy="2275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1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450508" y="7106352"/>
            <a:ext cx="3404228" cy="2260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Screen Shot 2016-10-28 at 20.04.16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36384" y="894442"/>
            <a:ext cx="10388192" cy="11663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creen Shot 2016-10-30 at 00.19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9309" y="1103391"/>
            <a:ext cx="9789171" cy="1099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Latvia_fla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2326" y="4735633"/>
            <a:ext cx="3483137" cy="2025595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1541494" y="3489959"/>
            <a:ext cx="104648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>
                <a:solidFill>
                  <a:srgbClr val="53585F"/>
                </a:solidFill>
              </a:defRPr>
            </a:pPr>
            <a:r>
              <a:t>How can we raise Economy of Latvia </a:t>
            </a:r>
          </a:p>
          <a:p>
            <a:pPr>
              <a:defRPr sz="2500">
                <a:solidFill>
                  <a:srgbClr val="53585F"/>
                </a:solidFill>
              </a:defRPr>
            </a:pPr>
            <a:r>
              <a:t>by making film festivals?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age 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2556" y="2190209"/>
            <a:ext cx="7843309" cy="3136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Screen Shot 2016-10-30 at 00.19.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9309" y="1103391"/>
            <a:ext cx="9789171" cy="1099017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2416880" y="5954712"/>
            <a:ext cx="104648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>
                <a:solidFill>
                  <a:srgbClr val="53585F"/>
                </a:solidFill>
              </a:defRPr>
            </a:pPr>
            <a:r>
              <a:t>Solution: We invite celebraties, attract international press </a:t>
            </a:r>
          </a:p>
          <a:p>
            <a:pPr>
              <a:defRPr sz="2500">
                <a:solidFill>
                  <a:srgbClr val="53585F"/>
                </a:solidFill>
              </a:defRPr>
            </a:pPr>
            <a:r>
              <a:t>            and worldwide known film production companies</a:t>
            </a:r>
          </a:p>
        </p:txBody>
      </p:sp>
      <p:pic>
        <p:nvPicPr>
          <p:cNvPr id="219" name="178_image_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13762" y="2182792"/>
            <a:ext cx="5454289" cy="3637504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/>
          <p:nvPr/>
        </p:nvSpPr>
        <p:spPr>
          <a:xfrm>
            <a:off x="1692980" y="7072312"/>
            <a:ext cx="104648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53585F"/>
                </a:solidFill>
              </a:defRPr>
            </a:lvl1pPr>
          </a:lstStyle>
          <a:p>
            <a:pPr/>
            <a:r>
              <a:t>Vision: Within Raindance film festival we create the bridge between Baltic States, Western and Eastern Europe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1"/>
      <p:bldP build="whole" bldLvl="1" animBg="1" rev="0" advAuto="0" spid="220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creen Shot 2016-10-30 at 00.19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9309" y="1103391"/>
            <a:ext cx="9789171" cy="1099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Screen Shot 2016-11-01 at 09.34.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3417" y="2198348"/>
            <a:ext cx="9789171" cy="3794029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1439894" y="6525259"/>
            <a:ext cx="104648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53585F"/>
                </a:solidFill>
              </a:defRPr>
            </a:lvl1pPr>
          </a:lstStyle>
          <a:p>
            <a:pPr/>
            <a:r>
              <a:t>Why well known film production companies should be interested in Latvia?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creen Shot 2016-10-30 at 00.19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9309" y="1103391"/>
            <a:ext cx="9789171" cy="1099017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1666239" y="7109459"/>
            <a:ext cx="104648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53585F"/>
                </a:solidFill>
              </a:defRPr>
            </a:lvl1pPr>
          </a:lstStyle>
          <a:p>
            <a:pPr/>
            <a:r>
              <a:t>LATVIA HAS A LOT OF CHARACTER, WELL-DEVELOPED INDUSTRY AND THE COSTS ARE AMONG LOWEST IN EUROPE</a:t>
            </a:r>
          </a:p>
        </p:txBody>
      </p:sp>
      <p:sp>
        <p:nvSpPr>
          <p:cNvPr id="228" name="Shape 228"/>
          <p:cNvSpPr/>
          <p:nvPr/>
        </p:nvSpPr>
        <p:spPr>
          <a:xfrm>
            <a:off x="1894839" y="2842259"/>
            <a:ext cx="1046480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500">
                <a:solidFill>
                  <a:srgbClr val="53585F"/>
                </a:solidFill>
              </a:defRPr>
            </a:pPr>
            <a:r>
              <a:t>RIGA FILM FUND</a:t>
            </a:r>
          </a:p>
          <a:p>
            <a:pPr algn="l">
              <a:defRPr sz="2500">
                <a:solidFill>
                  <a:srgbClr val="53585F"/>
                </a:solidFill>
              </a:defRPr>
            </a:pPr>
            <a:r>
              <a:t>Provides a tax rebate of up to 20% of all qualifying local spent during     a foreign film production (feature, television and documentary films)</a:t>
            </a:r>
          </a:p>
        </p:txBody>
      </p:sp>
      <p:sp>
        <p:nvSpPr>
          <p:cNvPr id="229" name="Shape 229"/>
          <p:cNvSpPr/>
          <p:nvPr/>
        </p:nvSpPr>
        <p:spPr>
          <a:xfrm>
            <a:off x="1894839" y="4213859"/>
            <a:ext cx="1046480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500">
                <a:solidFill>
                  <a:srgbClr val="53585F"/>
                </a:solidFill>
              </a:defRPr>
            </a:pPr>
            <a:r>
              <a:t>LATVIAN STATE SUPPORT FUND</a:t>
            </a:r>
          </a:p>
          <a:p>
            <a:pPr algn="l">
              <a:defRPr sz="2500">
                <a:solidFill>
                  <a:srgbClr val="53585F"/>
                </a:solidFill>
              </a:defRPr>
            </a:pPr>
            <a:r>
              <a:t>A rebate of up to 20% to foreign productions shot in Latvia – feature films, animation films and documentaries.</a:t>
            </a:r>
          </a:p>
        </p:txBody>
      </p:sp>
      <p:sp>
        <p:nvSpPr>
          <p:cNvPr id="230" name="Shape 230"/>
          <p:cNvSpPr/>
          <p:nvPr/>
        </p:nvSpPr>
        <p:spPr>
          <a:xfrm>
            <a:off x="1894839" y="5509259"/>
            <a:ext cx="1046480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500">
                <a:solidFill>
                  <a:srgbClr val="53585F"/>
                </a:solidFill>
              </a:defRPr>
            </a:lvl1pPr>
          </a:lstStyle>
          <a:p>
            <a:pPr/>
            <a:r>
              <a:t>LATVIA IS AN OFFICIAL MEMBER OF SEVERAL INTERNATIONAL INSTITUTIONS, which allows qualifying for international co-production funding. (National Film Fund, Euroimages, European Media).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2"/>
      <p:bldP build="whole" bldLvl="1" animBg="1" rev="0" advAuto="0" spid="227" grpId="4"/>
      <p:bldP build="whole" bldLvl="1" animBg="1" rev="0" advAuto="0" spid="228" grpId="1"/>
      <p:bldP build="whole" bldLvl="1" animBg="1" rev="0" advAuto="0" spid="230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creen Shot 2016-10-30 at 16.58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3374" y="1097691"/>
            <a:ext cx="10038052" cy="1026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British-Council-Latvi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5582" y="3421130"/>
            <a:ext cx="2356910" cy="846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logo THE BALTIC TIME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31531" y="3512478"/>
            <a:ext cx="1875610" cy="663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kbp_whitebg_kinoblogeri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69075" y="2615326"/>
            <a:ext cx="1993870" cy="199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holmes_logo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33148" y="2524457"/>
            <a:ext cx="2138419" cy="2175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Snob log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25213" y="5899579"/>
            <a:ext cx="2171701" cy="157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logo_RL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568854" y="4750054"/>
            <a:ext cx="2138419" cy="1283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logoRigaThisWeek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24484" y="4559554"/>
            <a:ext cx="1283052" cy="1283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futureshorts_logo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599541" y="4559554"/>
            <a:ext cx="1280279" cy="1283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europa_cinemas_logo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38577" y="6396493"/>
            <a:ext cx="2013067" cy="879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CCCL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706388" y="4303776"/>
            <a:ext cx="2356910" cy="2175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logo_Beauty_2016-page-001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233148" y="6433735"/>
            <a:ext cx="2138419" cy="80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spikeri_logo_png.jp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589214" y="7367922"/>
            <a:ext cx="3048302" cy="2133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kalnciema_logo.jpg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620548" y="7927475"/>
            <a:ext cx="5072402" cy="1081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LOGO_2016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562263" y="7830165"/>
            <a:ext cx="1480188" cy="794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CoffeeInn_logo (2).jp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424484" y="6194860"/>
            <a:ext cx="1283052" cy="1283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800">
                <a:solidFill>
                  <a:srgbClr val="53585F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info@creapromo.com</a:t>
            </a:r>
            <a:r>
              <a:t> </a:t>
            </a:r>
          </a:p>
        </p:txBody>
      </p:sp>
      <p:pic>
        <p:nvPicPr>
          <p:cNvPr id="250" name="f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4297" y="8138988"/>
            <a:ext cx="614934" cy="614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C9t8855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14181" y="7991636"/>
            <a:ext cx="909638" cy="909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Unknow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73800" y="7932911"/>
            <a:ext cx="1027088" cy="1027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mail_circul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09628" y="4349117"/>
            <a:ext cx="521966" cy="521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organizer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85052" y="895350"/>
            <a:ext cx="2301296" cy="1427565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4934877" y="7646585"/>
            <a:ext cx="239844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u="sng">
                <a:hlinkClick r:id="rId8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8" invalidUrl="" action="" tgtFrame="" tooltip="" history="1" highlightClick="0" endSnd="0"/>
              </a:rPr>
              <a:t>www.creapromo.com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creen Shot 2016-10-29 at 23.08.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8276" y="1065644"/>
            <a:ext cx="9434486" cy="109831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1903412" y="2647949"/>
            <a:ext cx="9404214" cy="407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56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56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56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sz="2500">
                <a:solidFill>
                  <a:srgbClr val="53585F"/>
                </a:solidFill>
              </a:defRPr>
            </a:pPr>
            <a:r>
              <a:t>Our strategy is based on three-step principle: </a:t>
            </a:r>
          </a:p>
          <a:p>
            <a:pPr>
              <a:defRPr sz="2500">
                <a:solidFill>
                  <a:srgbClr val="53585F"/>
                </a:solidFill>
              </a:defRPr>
            </a:pPr>
          </a:p>
          <a:p>
            <a:pPr>
              <a:defRPr sz="2500">
                <a:solidFill>
                  <a:srgbClr val="53585F"/>
                </a:solidFill>
              </a:defRPr>
            </a:pPr>
            <a:r>
              <a:t>- Analysis of existing tradition</a:t>
            </a:r>
          </a:p>
          <a:p>
            <a:pPr>
              <a:defRPr sz="2500">
                <a:solidFill>
                  <a:srgbClr val="53585F"/>
                </a:solidFill>
              </a:defRPr>
            </a:pPr>
            <a:r>
              <a:t>- Required breakthrough</a:t>
            </a:r>
          </a:p>
          <a:p>
            <a:pPr>
              <a:defRPr sz="2500">
                <a:solidFill>
                  <a:srgbClr val="53585F"/>
                </a:solidFill>
              </a:defRPr>
            </a:pPr>
            <a:r>
              <a:t>- New vision of the company</a:t>
            </a:r>
          </a:p>
          <a:p>
            <a:pPr>
              <a:defRPr sz="2500">
                <a:solidFill>
                  <a:srgbClr val="53585F"/>
                </a:solidFill>
              </a:defRPr>
            </a:pPr>
          </a:p>
          <a:p>
            <a:pPr algn="l" defTabSz="457200">
              <a:defRPr sz="156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56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560">
                <a:solidFill>
                  <a:srgbClr val="5E5E5E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36" name="Kaspars-Filips-Dobrovolskis-kafido.com-1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7985" y="6930611"/>
            <a:ext cx="3123668" cy="2083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174-800x6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9988" y="6934754"/>
            <a:ext cx="2766901" cy="2075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Robert Taylor Tayman 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95983" y="6936000"/>
            <a:ext cx="3123667" cy="2072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creen Shot 2016-10-29 at 23.08.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8276" y="1065644"/>
            <a:ext cx="9434486" cy="109831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1907539" y="2054859"/>
            <a:ext cx="10464801" cy="472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 defTabSz="457200">
              <a:tabLst>
                <a:tab pos="139700" algn="l"/>
                <a:tab pos="457200" algn="l"/>
              </a:tabLst>
              <a:defRPr sz="2300">
                <a:solidFill>
                  <a:srgbClr val="5E5E5E"/>
                </a:solidFill>
              </a:defRPr>
            </a:pPr>
            <a:r>
              <a:t>                                            Services we provide:	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2300">
                <a:solidFill>
                  <a:srgbClr val="5E5E5E"/>
                </a:solidFill>
              </a:defRPr>
            </a:pPr>
            <a:r>
              <a:t>  Brand positioning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2300">
                <a:solidFill>
                  <a:srgbClr val="5E5E5E"/>
                </a:solidFill>
              </a:defRPr>
            </a:pPr>
            <a:r>
              <a:t>	New products positioning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2300">
                <a:solidFill>
                  <a:srgbClr val="5E5E5E"/>
                </a:solidFill>
              </a:defRPr>
            </a:pPr>
            <a:r>
              <a:t>	Media support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2300">
                <a:solidFill>
                  <a:srgbClr val="5E5E5E"/>
                </a:solidFill>
              </a:defRPr>
            </a:pPr>
            <a:r>
              <a:t>  Market research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2300">
                <a:solidFill>
                  <a:srgbClr val="5E5E5E"/>
                </a:solidFill>
              </a:defRPr>
            </a:pPr>
            <a:r>
              <a:t>	Integrated Marketing and PR Strategies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2300">
                <a:solidFill>
                  <a:srgbClr val="5E5E5E"/>
                </a:solidFill>
              </a:defRPr>
            </a:pPr>
            <a:r>
              <a:t>	Storytelling development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2300">
                <a:solidFill>
                  <a:srgbClr val="5E5E5E"/>
                </a:solidFill>
              </a:defRPr>
            </a:pPr>
            <a:r>
              <a:t>	Budget Evaluation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2300">
                <a:solidFill>
                  <a:srgbClr val="5E5E5E"/>
                </a:solidFill>
              </a:defRPr>
            </a:pPr>
            <a:r>
              <a:t>	Using new and innovative channels of promotion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2300">
                <a:solidFill>
                  <a:srgbClr val="5E5E5E"/>
                </a:solidFill>
              </a:defRPr>
            </a:pPr>
            <a:r>
              <a:t>	Creating media/visual platforms for your company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2300">
                <a:solidFill>
                  <a:srgbClr val="5E5E5E"/>
                </a:solidFill>
              </a:defRPr>
            </a:pPr>
            <a:r>
              <a:t>	Events organisation and management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2300">
                <a:solidFill>
                  <a:srgbClr val="5E5E5E"/>
                </a:solidFill>
              </a:defRPr>
            </a:pPr>
            <a:r>
              <a:t>	Film Production and Film shooting in Latvia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2300">
                <a:solidFill>
                  <a:srgbClr val="5E5E5E"/>
                </a:solidFill>
              </a:defRPr>
            </a:pPr>
            <a:r>
              <a:t>	International Mentoring</a:t>
            </a:r>
          </a:p>
        </p:txBody>
      </p:sp>
      <p:pic>
        <p:nvPicPr>
          <p:cNvPr id="142" name="small_solista-1921_ed_12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378" y="7040170"/>
            <a:ext cx="3797717" cy="2078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13-popu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61008" y="6859457"/>
            <a:ext cx="3004661" cy="2253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hoto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23546" y="3429000"/>
            <a:ext cx="3860802" cy="289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unspecifi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9191" y="6295799"/>
            <a:ext cx="4460772" cy="297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Screen Shot 2016-10-30 at 00.19.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6495" y="1727556"/>
            <a:ext cx="9789171" cy="1099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Screen Shot 2016-11-02 at 08.27.1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80542" y="3033843"/>
            <a:ext cx="6631099" cy="3588537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560217" y="7689027"/>
            <a:ext cx="588706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>
                <a:solidFill>
                  <a:srgbClr val="53585F"/>
                </a:solidFill>
              </a:defRPr>
            </a:pPr>
            <a:r>
              <a:t>Integrated Marketing </a:t>
            </a:r>
          </a:p>
          <a:p>
            <a:pPr>
              <a:defRPr sz="2500">
                <a:solidFill>
                  <a:srgbClr val="53585F"/>
                </a:solidFill>
              </a:defRPr>
            </a:pPr>
            <a:r>
              <a:t>Campaigns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ES-North-Hall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1258" y="3988691"/>
            <a:ext cx="4682484" cy="2341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small_solista-1921_ed_12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57735" y="6827375"/>
            <a:ext cx="4543684" cy="2486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Screen Shot 2016-10-30 at 00.19.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6495" y="1727556"/>
            <a:ext cx="9789171" cy="1099017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1080917" y="7282627"/>
            <a:ext cx="5887065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300">
                <a:solidFill>
                  <a:srgbClr val="53585F"/>
                </a:solidFill>
              </a:defRPr>
            </a:lvl1pPr>
          </a:lstStyle>
          <a:p>
            <a:pPr/>
            <a:r>
              <a:t>Market research at CES Audio Show in    Las Vegas</a:t>
            </a:r>
          </a:p>
        </p:txBody>
      </p:sp>
      <p:pic>
        <p:nvPicPr>
          <p:cNvPr id="155" name="Screen Shot 2016-11-02 at 08.32.2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82958" y="3354675"/>
            <a:ext cx="6712853" cy="3609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eacoc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25024" y="3805976"/>
            <a:ext cx="3621760" cy="2499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Screen Shot 2016-11-02 at 08.48.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2536" y="6429121"/>
            <a:ext cx="6127684" cy="1808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Screen Shot 2016-10-30 at 00.19.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6495" y="1727556"/>
            <a:ext cx="9789171" cy="1099017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1131717" y="6927027"/>
            <a:ext cx="5887065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>
                <a:solidFill>
                  <a:srgbClr val="53585F"/>
                </a:solidFill>
              </a:defRPr>
            </a:pPr>
            <a:r>
              <a:t>Start - up projects development </a:t>
            </a:r>
          </a:p>
          <a:p>
            <a:pPr>
              <a:defRPr sz="2300">
                <a:solidFill>
                  <a:srgbClr val="53585F"/>
                </a:solidFill>
              </a:defRPr>
            </a:pPr>
            <a:r>
              <a:t>from Latvia</a:t>
            </a:r>
          </a:p>
        </p:txBody>
      </p:sp>
      <p:pic>
        <p:nvPicPr>
          <p:cNvPr id="161" name="Screen Shot 2016-11-02 at 00.05.2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1242" y="3022348"/>
            <a:ext cx="6415260" cy="3708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G_23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0886" y="3173222"/>
            <a:ext cx="7138237" cy="5353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B08607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8760" y="6124064"/>
            <a:ext cx="3521192" cy="2640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Screen Shot 2016-10-30 at 00.19.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6495" y="1727556"/>
            <a:ext cx="9789171" cy="1099017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1169817" y="8731441"/>
            <a:ext cx="5887065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300">
                <a:solidFill>
                  <a:srgbClr val="53585F"/>
                </a:solidFill>
              </a:defRPr>
            </a:lvl1pPr>
          </a:lstStyle>
          <a:p>
            <a:pPr/>
            <a:r>
              <a:t>Public Relations at International Film Festivals in Europe and USA</a:t>
            </a:r>
          </a:p>
        </p:txBody>
      </p:sp>
      <p:pic>
        <p:nvPicPr>
          <p:cNvPr id="167" name="381229_484783921532347_1861924708_n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91478" y="3154871"/>
            <a:ext cx="3521192" cy="2640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20150519P5190240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83797" y="3176957"/>
            <a:ext cx="4184160" cy="5578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creen Shot 2016-10-29 at 01.31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8693" y="3685077"/>
            <a:ext cx="6446975" cy="362642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>
            <p:ph type="body" sz="quarter" idx="4294967295"/>
          </p:nvPr>
        </p:nvSpPr>
        <p:spPr>
          <a:xfrm>
            <a:off x="2569591" y="3280504"/>
            <a:ext cx="7445178" cy="435274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2100"/>
            </a:pPr>
            <a:r>
              <a:rPr u="sng">
                <a:hlinkClick r:id="rId3" invalidUrl="" action="" tgtFrame="" tooltip="" history="1" highlightClick="0" endSnd="0"/>
              </a:rPr>
              <a:t>https://vimeo.com/channels/561790</a:t>
            </a:r>
            <a:r>
              <a:t> </a:t>
            </a:r>
          </a:p>
        </p:txBody>
      </p:sp>
      <p:pic>
        <p:nvPicPr>
          <p:cNvPr id="172" name="Screen Shot 2016-10-30 at 00.19.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6495" y="1727556"/>
            <a:ext cx="9789171" cy="1099017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3437548" y="7485827"/>
            <a:ext cx="588706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300">
                <a:solidFill>
                  <a:srgbClr val="53585F"/>
                </a:solidFill>
              </a:defRPr>
            </a:lvl1pPr>
          </a:lstStyle>
          <a:p>
            <a:pPr/>
            <a:r>
              <a:t>Local Film Shooting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Audio-Botteg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1917" y="2424218"/>
            <a:ext cx="3674834" cy="2451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Screen Shot 2016-10-30 at 00.19.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7314" y="887485"/>
            <a:ext cx="10512653" cy="118024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1461917" y="4899659"/>
            <a:ext cx="367483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53585F"/>
                </a:solidFill>
              </a:defRPr>
            </a:lvl1pPr>
          </a:lstStyle>
          <a:p>
            <a:pPr/>
            <a:r>
              <a:t>Grand Opening in Riga</a:t>
            </a:r>
          </a:p>
        </p:txBody>
      </p:sp>
      <p:pic>
        <p:nvPicPr>
          <p:cNvPr id="178" name="JET-Expo-201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84708" y="2422014"/>
            <a:ext cx="3274729" cy="2456048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5084655" y="4899659"/>
            <a:ext cx="3674834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53585F"/>
                </a:solidFill>
              </a:defRPr>
            </a:lvl1pPr>
          </a:lstStyle>
          <a:p>
            <a:pPr/>
            <a:r>
              <a:t>JET EXPO Exhibition in Moscow</a:t>
            </a:r>
          </a:p>
        </p:txBody>
      </p:sp>
      <p:pic>
        <p:nvPicPr>
          <p:cNvPr id="180" name="IMG_20151128_153918-1024x768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7393" y="2424218"/>
            <a:ext cx="3268853" cy="245164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8504403" y="4810759"/>
            <a:ext cx="367483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53585F"/>
                </a:solidFill>
              </a:defRPr>
            </a:lvl1pPr>
          </a:lstStyle>
          <a:p>
            <a:pPr/>
            <a:r>
              <a:t>Riga Art Fair 2015</a:t>
            </a:r>
          </a:p>
        </p:txBody>
      </p:sp>
      <p:sp>
        <p:nvSpPr>
          <p:cNvPr id="182" name="Shape 182"/>
          <p:cNvSpPr/>
          <p:nvPr/>
        </p:nvSpPr>
        <p:spPr>
          <a:xfrm>
            <a:off x="4866223" y="8430094"/>
            <a:ext cx="367483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53585F"/>
                </a:solidFill>
              </a:defRPr>
            </a:lvl1pPr>
          </a:lstStyle>
          <a:p>
            <a:pPr/>
            <a:r>
              <a:t>   Film production in Latvia</a:t>
            </a:r>
          </a:p>
        </p:txBody>
      </p:sp>
      <p:pic>
        <p:nvPicPr>
          <p:cNvPr id="183" name="P8169701-1024x768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63917" y="5986015"/>
            <a:ext cx="3268853" cy="245164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8460926" y="8391994"/>
            <a:ext cx="367483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53585F"/>
                </a:solidFill>
              </a:defRPr>
            </a:lvl1pPr>
          </a:lstStyle>
          <a:p>
            <a:pPr/>
            <a:r>
              <a:t>Screenings organisation</a:t>
            </a:r>
          </a:p>
        </p:txBody>
      </p:sp>
      <p:pic>
        <p:nvPicPr>
          <p:cNvPr id="185" name="thumb_show.php2_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10047" y="5984425"/>
            <a:ext cx="3600774" cy="2389605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1335987" y="8391994"/>
            <a:ext cx="367483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53585F"/>
                </a:solidFill>
              </a:defRPr>
            </a:lvl1pPr>
          </a:lstStyle>
          <a:p>
            <a:pPr/>
            <a:r>
              <a:t>Press Conferences</a:t>
            </a:r>
          </a:p>
        </p:txBody>
      </p:sp>
      <p:pic>
        <p:nvPicPr>
          <p:cNvPr id="187" name="2011-12-24-at-22-06-19-500x375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202942" y="5986015"/>
            <a:ext cx="3268853" cy="2451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